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notesMasterIdLst>
    <p:notesMasterId r:id="rId31"/>
  </p:notesMasterIdLst>
  <p:sldIdLst>
    <p:sldId id="256" r:id="rId2"/>
    <p:sldId id="258" r:id="rId3"/>
    <p:sldId id="257" r:id="rId4"/>
    <p:sldId id="259" r:id="rId5"/>
    <p:sldId id="260" r:id="rId6"/>
    <p:sldId id="262" r:id="rId7"/>
    <p:sldId id="263" r:id="rId8"/>
    <p:sldId id="261" r:id="rId9"/>
    <p:sldId id="264" r:id="rId10"/>
    <p:sldId id="265" r:id="rId11"/>
    <p:sldId id="268" r:id="rId12"/>
    <p:sldId id="266" r:id="rId13"/>
    <p:sldId id="267" r:id="rId14"/>
    <p:sldId id="269" r:id="rId15"/>
    <p:sldId id="271" r:id="rId16"/>
    <p:sldId id="270" r:id="rId17"/>
    <p:sldId id="273" r:id="rId18"/>
    <p:sldId id="272" r:id="rId19"/>
    <p:sldId id="275" r:id="rId20"/>
    <p:sldId id="274" r:id="rId21"/>
    <p:sldId id="276" r:id="rId22"/>
    <p:sldId id="277" r:id="rId23"/>
    <p:sldId id="278" r:id="rId24"/>
    <p:sldId id="280" r:id="rId25"/>
    <p:sldId id="283" r:id="rId26"/>
    <p:sldId id="279" r:id="rId27"/>
    <p:sldId id="281" r:id="rId28"/>
    <p:sldId id="282" r:id="rId29"/>
    <p:sldId id="28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2B4A3"/>
    <a:srgbClr val="009051"/>
    <a:srgbClr val="A65F71"/>
    <a:srgbClr val="AD2125"/>
    <a:srgbClr val="488999"/>
    <a:srgbClr val="B17484"/>
    <a:srgbClr val="92D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5846"/>
  </p:normalViewPr>
  <p:slideViewPr>
    <p:cSldViewPr snapToGrid="0">
      <p:cViewPr>
        <p:scale>
          <a:sx n="121" d="100"/>
          <a:sy n="121" d="100"/>
        </p:scale>
        <p:origin x="200"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hdphoto1.wdp>
</file>

<file path=ppt/media/hdphoto2.wdp>
</file>

<file path=ppt/media/image1.jpeg>
</file>

<file path=ppt/media/image10.png>
</file>

<file path=ppt/media/image11.jpg>
</file>

<file path=ppt/media/image12.pn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3B9650-3498-A547-BF4E-72A0A30C0DB8}" type="datetimeFigureOut">
              <a:rPr lang="en-US" smtClean="0"/>
              <a:t>12/8/22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1BC01D-A020-6443-8E76-D54B1903D002}" type="slidenum">
              <a:rPr lang="en-US" smtClean="0"/>
              <a:t>‹#›</a:t>
            </a:fld>
            <a:endParaRPr lang="en-US"/>
          </a:p>
        </p:txBody>
      </p:sp>
    </p:spTree>
    <p:extLst>
      <p:ext uri="{BB962C8B-B14F-4D97-AF65-F5344CB8AC3E}">
        <p14:creationId xmlns:p14="http://schemas.microsoft.com/office/powerpoint/2010/main" val="3555636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1BC01D-A020-6443-8E76-D54B1903D002}" type="slidenum">
              <a:rPr lang="en-US" smtClean="0"/>
              <a:t>14</a:t>
            </a:fld>
            <a:endParaRPr lang="en-US"/>
          </a:p>
        </p:txBody>
      </p:sp>
    </p:spTree>
    <p:extLst>
      <p:ext uri="{BB962C8B-B14F-4D97-AF65-F5344CB8AC3E}">
        <p14:creationId xmlns:p14="http://schemas.microsoft.com/office/powerpoint/2010/main" val="32836620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838200" y="1122363"/>
            <a:ext cx="9829800" cy="2387600"/>
          </a:xfrm>
        </p:spPr>
        <p:txBody>
          <a:bodyPr anchor="b">
            <a:normAutofit/>
          </a:bodyPr>
          <a:lstStyle>
            <a:lvl1pPr algn="l">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838200" y="3602038"/>
            <a:ext cx="9829800" cy="1655762"/>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838200" y="136525"/>
            <a:ext cx="2743200" cy="365125"/>
          </a:xfrm>
        </p:spPr>
        <p:txBody>
          <a:bodyPr/>
          <a:lstStyle>
            <a:lvl1pPr algn="l">
              <a:defRPr/>
            </a:lvl1pPr>
          </a:lstStyle>
          <a:p>
            <a:fld id="{9549D6DC-E1CB-4874-BF52-C3407230D20E}" type="datetime1">
              <a:rPr lang="en-US" smtClean="0"/>
              <a:t>12/8/22</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838200"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019801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F7701D81-C4B9-4A87-89A7-22E29E6C9200}" type="datetime1">
              <a:rPr lang="en-US" smtClean="0"/>
              <a:t>12/8/22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53671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8724900" y="731520"/>
            <a:ext cx="2628900" cy="537807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838200" y="731520"/>
            <a:ext cx="7734300" cy="53780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EE307718-69F7-427E-95A3-C1246AF46913}" type="datetime1">
              <a:rPr lang="en-US" smtClean="0"/>
              <a:t>12/8/22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765571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p:txBody>
          <a:bodyPr/>
          <a:lstStyle/>
          <a:p>
            <a:fld id="{48913E51-B7F7-4C24-B8E3-5471755DC0E0}" type="datetime1">
              <a:rPr lang="en-US" smtClean="0"/>
              <a:t>12/8/22</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387989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831850" y="1709738"/>
            <a:ext cx="10515600" cy="2852737"/>
          </a:xfrm>
        </p:spPr>
        <p:txBody>
          <a:bodyPr anchor="b">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831850" y="4589463"/>
            <a:ext cx="10515600" cy="1500187"/>
          </a:xfrm>
        </p:spPr>
        <p:txBody>
          <a:bodyPr>
            <a:normAutofit/>
          </a:bodyPr>
          <a:lstStyle>
            <a:lvl1pPr marL="0" indent="0">
              <a:buNone/>
              <a:defRPr sz="2000">
                <a:solidFill>
                  <a:schemeClr val="tx2">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DA91A59F-D956-4598-A3C1-AE72A5387751}" type="datetime1">
              <a:rPr lang="en-US" smtClean="0"/>
              <a:t>12/8/22</a:t>
            </a:fld>
            <a:endParaRPr lang="en-US" dirty="0"/>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273BAE12-D270-459D-897B-6833652BB167}" type="slidenum">
              <a:rPr lang="en-US" smtClean="0"/>
              <a:t>‹#›</a:t>
            </a:fld>
            <a:endParaRPr lang="en-US" dirty="0"/>
          </a:p>
        </p:txBody>
      </p:sp>
    </p:spTree>
    <p:extLst>
      <p:ext uri="{BB962C8B-B14F-4D97-AF65-F5344CB8AC3E}">
        <p14:creationId xmlns:p14="http://schemas.microsoft.com/office/powerpoint/2010/main" val="1376078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838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6172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D70BBD69-7BD3-4731-8064-242619E92CBE}" type="datetime1">
              <a:rPr lang="en-US" smtClean="0"/>
              <a:t>12/8/22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53312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839788" y="73152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839788" y="2149131"/>
            <a:ext cx="5157787"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839788" y="2910625"/>
            <a:ext cx="5157787"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6172200" y="2149131"/>
            <a:ext cx="5183188"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6172200" y="2910625"/>
            <a:ext cx="5183188"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38BD77D9-239F-488B-9358-023C46BC7084}" type="datetime1">
              <a:rPr lang="en-US" smtClean="0"/>
              <a:t>12/8/22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43744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838200" y="731520"/>
            <a:ext cx="1051560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1EE61C24-7140-4FDE-92F3-654C6E2D3C1C}" type="datetime1">
              <a:rPr lang="en-US" smtClean="0"/>
              <a:t>12/8/22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3794347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DC4D6ACF-ECB9-4B5F-A429-08B8AC75E8EF}" type="datetime1">
              <a:rPr lang="en-US" smtClean="0"/>
              <a:t>12/8/22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80405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839788" y="731520"/>
            <a:ext cx="3932237" cy="2346326"/>
          </a:xfrm>
        </p:spPr>
        <p:txBody>
          <a:bodyPr anchor="b">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731521"/>
            <a:ext cx="6172200" cy="512953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839788" y="3429000"/>
            <a:ext cx="3932237"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788B429B-EE2A-486A-BDB9-0C848B4FAFDD}" type="datetime1">
              <a:rPr lang="en-US" smtClean="0"/>
              <a:t>12/8/22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53132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839788" y="731520"/>
            <a:ext cx="3932237" cy="2341564"/>
          </a:xfrm>
        </p:spPr>
        <p:txBody>
          <a:bodyPr anchor="b">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687257"/>
            <a:ext cx="6172200" cy="5173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839788"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8DA5FE4A-CB8D-40AB-BFFC-AAF37EA071CB}" type="datetime1">
              <a:rPr lang="en-US" smtClean="0"/>
              <a:t>12/8/22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485918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p:nvPr/>
        </p:nvGrpSpPr>
        <p:grpSpPr>
          <a:xfrm>
            <a:off x="572" y="-1"/>
            <a:ext cx="12192000" cy="6857996"/>
            <a:chOff x="572" y="-1"/>
            <a:chExt cx="12192000" cy="6857996"/>
          </a:xfrm>
        </p:grpSpPr>
        <p:cxnSp>
          <p:nvCxnSpPr>
            <p:cNvPr id="9" name="Straight Connector 8">
              <a:extLst>
                <a:ext uri="{FF2B5EF4-FFF2-40B4-BE49-F238E27FC236}">
                  <a16:creationId xmlns:a16="http://schemas.microsoft.com/office/drawing/2014/main" id="{D3DD55E4-EA4F-4874-8B5B-6E0EAF4BBFC4}"/>
                </a:ext>
              </a:extLst>
            </p:cNvPr>
            <p:cNvCxnSpPr>
              <a:cxnSpLocks/>
            </p:cNvCxnSpPr>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950BAF-7673-4138-AEA2-DE7D368CC357}"/>
                </a:ext>
              </a:extLst>
            </p:cNvPr>
            <p:cNvCxnSpPr>
              <a:cxnSpLocks/>
            </p:cNvCxnSpPr>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3E2B5-EA1C-415A-941A-843C7EA148E1}"/>
                </a:ext>
              </a:extLst>
            </p:cNvPr>
            <p:cNvCxnSpPr>
              <a:cxnSpLocks/>
            </p:cNvCxnSpPr>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7FA3A6-E398-4576-B6B8-3328028D84B2}"/>
                </a:ext>
              </a:extLst>
            </p:cNvPr>
            <p:cNvCxnSpPr>
              <a:cxnSpLocks/>
            </p:cNvCxnSpPr>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Graphic 33">
              <a:extLst>
                <a:ext uri="{FF2B5EF4-FFF2-40B4-BE49-F238E27FC236}">
                  <a16:creationId xmlns:a16="http://schemas.microsoft.com/office/drawing/2014/main" id="{EFB597D7-65E0-476A-B9EB-3AA6ED33884C}"/>
                </a:ext>
              </a:extLst>
            </p:cNvPr>
            <p:cNvSpPr/>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4" name="Graphic 33">
              <a:extLst>
                <a:ext uri="{FF2B5EF4-FFF2-40B4-BE49-F238E27FC236}">
                  <a16:creationId xmlns:a16="http://schemas.microsoft.com/office/drawing/2014/main" id="{11AA060A-BE0E-4687-8F9E-0E2955D9796D}"/>
                </a:ext>
              </a:extLst>
            </p:cNvPr>
            <p:cNvSpPr/>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838200" y="727323"/>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838200" y="2189408"/>
            <a:ext cx="10515600" cy="38217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838200" y="136525"/>
            <a:ext cx="2743200"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fld id="{C0517C94-3B1E-4991-BED3-41F8B0158A00}" type="datetime1">
              <a:rPr lang="en-US" smtClean="0"/>
              <a:t>12/8/22</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838200" y="6356350"/>
            <a:ext cx="3450659"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endParaRPr lang="en-US" dirty="0"/>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563467" y="3246434"/>
            <a:ext cx="628533" cy="365125"/>
          </a:xfrm>
          <a:prstGeom prst="rect">
            <a:avLst/>
          </a:prstGeom>
        </p:spPr>
        <p:txBody>
          <a:bodyPr vert="horz" lIns="91440" tIns="45720" rIns="91440" bIns="45720" rtlCol="0" anchor="ctr"/>
          <a:lstStyle>
            <a:lvl1pPr algn="ctr">
              <a:defRPr sz="1100" cap="all" spc="150" baseline="0">
                <a:solidFill>
                  <a:schemeClr val="tx2">
                    <a:lumMod val="60000"/>
                    <a:lumOff val="40000"/>
                  </a:schemeClr>
                </a:solidFill>
              </a:defRPr>
            </a:lvl1pPr>
          </a:lstStyle>
          <a:p>
            <a:fld id="{273BAE12-D270-459D-897B-6833652BB167}" type="slidenum">
              <a:rPr lang="en-US" smtClean="0"/>
              <a:pPr/>
              <a:t>‹#›</a:t>
            </a:fld>
            <a:endParaRPr lang="en-US" dirty="0"/>
          </a:p>
        </p:txBody>
      </p:sp>
    </p:spTree>
    <p:extLst>
      <p:ext uri="{BB962C8B-B14F-4D97-AF65-F5344CB8AC3E}">
        <p14:creationId xmlns:p14="http://schemas.microsoft.com/office/powerpoint/2010/main" val="3423096173"/>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100000"/>
        </a:lnSpc>
        <a:spcBef>
          <a:spcPct val="0"/>
        </a:spcBef>
        <a:buNone/>
        <a:defRPr sz="4400" kern="1200">
          <a:solidFill>
            <a:schemeClr val="tx2">
              <a:lumMod val="60000"/>
              <a:lumOff val="4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2">
              <a:lumMod val="60000"/>
              <a:lumOff val="40000"/>
            </a:schemeClr>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2">
              <a:lumMod val="60000"/>
              <a:lumOff val="40000"/>
            </a:schemeClr>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2">
              <a:lumMod val="60000"/>
              <a:lumOff val="40000"/>
            </a:schemeClr>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pacing.ca/national/wp-content/uploads/sites/3/IMG_7923.jpg" TargetMode="External"/><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eg"/><Relationship Id="rId1" Type="http://schemas.openxmlformats.org/officeDocument/2006/relationships/slideLayout" Target="../slideLayouts/slideLayout2.xml"/><Relationship Id="rId5" Type="http://schemas.openxmlformats.org/officeDocument/2006/relationships/hyperlink" Target="https://www.tripsavvy.com/stroget-shopping-area-1626101" TargetMode="External"/><Relationship Id="rId4" Type="http://schemas.openxmlformats.org/officeDocument/2006/relationships/hyperlink" Target="https://freeartbackgrounds.com/?1514,stroget-street-copenhagen-night-background"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0.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hyperlink" Target="https://commondesigns.wordpress.com/2012/09/23/dublins-first-parklet/" TargetMode="Externa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www.betterblock.org/" TargetMode="External"/><Relationship Id="rId3" Type="http://schemas.openxmlformats.org/officeDocument/2006/relationships/hyperlink" Target="https://nacto.org/publication/urban-street-design-guide/intersection-design-elements/crosswalks-and-crossings/conventional-crosswalks/" TargetMode="External"/><Relationship Id="rId7" Type="http://schemas.openxmlformats.org/officeDocument/2006/relationships/hyperlink" Target="https://madison.com/news/local/govt-and-politics/madison-city-council-approves-sweeping-metro-transit-network-redesign/article_d44fb542-5fd2-5cd6-abb2-1efb0b50cd04.html" TargetMode="External"/><Relationship Id="rId2" Type="http://schemas.openxmlformats.org/officeDocument/2006/relationships/hyperlink" Target="https://search.ebscohost.com/login.aspx?direct=true&amp;scope=site&amp;db=nlebk&amp;db=nlabk&amp;AN=1850331" TargetMode="External"/><Relationship Id="rId1" Type="http://schemas.openxmlformats.org/officeDocument/2006/relationships/slideLayout" Target="../slideLayouts/slideLayout2.xml"/><Relationship Id="rId6" Type="http://schemas.openxmlformats.org/officeDocument/2006/relationships/hyperlink" Target="https://nacto.org/publication/urban-street-design-guide/intersection-design-elements/crosswalks-and-crossings/midblock-crosswalks/" TargetMode="External"/><Relationship Id="rId11" Type="http://schemas.openxmlformats.org/officeDocument/2006/relationships/hyperlink" Target="https://www.visitcopenhagen.com/copenhagen/planning/dronning-louises-bro-gdk699876" TargetMode="External"/><Relationship Id="rId5" Type="http://schemas.openxmlformats.org/officeDocument/2006/relationships/hyperlink" Target="https://nacto.org/publication/urban-street-design-guide/street-design-elements/lane-width/" TargetMode="External"/><Relationship Id="rId10" Type="http://schemas.openxmlformats.org/officeDocument/2006/relationships/hyperlink" Target="https://www.cityofmadison.com/transportation/initiatives/vision-zero/vision-zero-projects" TargetMode="External"/><Relationship Id="rId4" Type="http://schemas.openxmlformats.org/officeDocument/2006/relationships/hyperlink" Target="https://nacto.org/publication/urban-street-design-guide/street-design-elements/curb-extensions/" TargetMode="External"/><Relationship Id="rId9" Type="http://schemas.openxmlformats.org/officeDocument/2006/relationships/hyperlink" Target="https://madison.com/news/local/govt-and-politics/those-traffic-cones-on-east-wash-its-the-start-of-bus-rapid-transit-construction/article_94273d5d-703f-5c81-9594-ad5be7d756d0.html"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8827F1-3359-44F6-9009-43AE2B17F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7AFAD67-5350-4773-886F-D6DD7E66D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7346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riangular abstract background">
            <a:extLst>
              <a:ext uri="{FF2B5EF4-FFF2-40B4-BE49-F238E27FC236}">
                <a16:creationId xmlns:a16="http://schemas.microsoft.com/office/drawing/2014/main" id="{42BFF9D1-4A09-6BC7-FB85-A9C6531267F7}"/>
              </a:ext>
            </a:extLst>
          </p:cNvPr>
          <p:cNvPicPr>
            <a:picLocks noChangeAspect="1"/>
          </p:cNvPicPr>
          <p:nvPr/>
        </p:nvPicPr>
        <p:blipFill rotWithShape="1">
          <a:blip r:embed="rId2">
            <a:alphaModFix amt="40000"/>
          </a:blip>
          <a:srcRect t="15525" r="-2" b="-2"/>
          <a:stretch/>
        </p:blipFill>
        <p:spPr>
          <a:xfrm>
            <a:off x="20" y="-1"/>
            <a:ext cx="12189789" cy="6873457"/>
          </a:xfrm>
          <a:prstGeom prst="rect">
            <a:avLst/>
          </a:prstGeom>
          <a:ln w="12700">
            <a:noFill/>
          </a:ln>
        </p:spPr>
      </p:pic>
      <p:grpSp>
        <p:nvGrpSpPr>
          <p:cNvPr id="13" name="Group 12">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14" name="Straight Connector 13">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8"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1CDFFD41-A978-015F-31F2-0BDD3896DCB7}"/>
              </a:ext>
            </a:extLst>
          </p:cNvPr>
          <p:cNvSpPr>
            <a:spLocks noGrp="1"/>
          </p:cNvSpPr>
          <p:nvPr>
            <p:ph type="ctrTitle"/>
          </p:nvPr>
        </p:nvSpPr>
        <p:spPr>
          <a:xfrm>
            <a:off x="841248" y="3429000"/>
            <a:ext cx="7151357" cy="2387600"/>
          </a:xfrm>
        </p:spPr>
        <p:txBody>
          <a:bodyPr anchor="t">
            <a:normAutofit/>
          </a:bodyPr>
          <a:lstStyle/>
          <a:p>
            <a:r>
              <a:rPr lang="en-US" dirty="0">
                <a:solidFill>
                  <a:srgbClr val="FFFFFF"/>
                </a:solidFill>
              </a:rPr>
              <a:t>E Washington Ave Redesign</a:t>
            </a:r>
          </a:p>
        </p:txBody>
      </p:sp>
      <p:sp>
        <p:nvSpPr>
          <p:cNvPr id="3" name="Subtitle 2">
            <a:extLst>
              <a:ext uri="{FF2B5EF4-FFF2-40B4-BE49-F238E27FC236}">
                <a16:creationId xmlns:a16="http://schemas.microsoft.com/office/drawing/2014/main" id="{83126EA6-9AD1-7684-AF26-3799492A9676}"/>
              </a:ext>
            </a:extLst>
          </p:cNvPr>
          <p:cNvSpPr>
            <a:spLocks noGrp="1"/>
          </p:cNvSpPr>
          <p:nvPr>
            <p:ph type="subTitle" idx="1"/>
          </p:nvPr>
        </p:nvSpPr>
        <p:spPr>
          <a:xfrm>
            <a:off x="841248" y="1040986"/>
            <a:ext cx="7151357" cy="2272483"/>
          </a:xfrm>
        </p:spPr>
        <p:txBody>
          <a:bodyPr anchor="b">
            <a:normAutofit/>
          </a:bodyPr>
          <a:lstStyle/>
          <a:p>
            <a:r>
              <a:rPr lang="en-US" dirty="0">
                <a:solidFill>
                  <a:srgbClr val="FFFFFF"/>
                </a:solidFill>
              </a:rPr>
              <a:t>Zoey Yandell</a:t>
            </a:r>
          </a:p>
        </p:txBody>
      </p:sp>
    </p:spTree>
    <p:extLst>
      <p:ext uri="{BB962C8B-B14F-4D97-AF65-F5344CB8AC3E}">
        <p14:creationId xmlns:p14="http://schemas.microsoft.com/office/powerpoint/2010/main" val="161946738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7" name="Rectangle 11">
            <a:extLst>
              <a:ext uri="{FF2B5EF4-FFF2-40B4-BE49-F238E27FC236}">
                <a16:creationId xmlns:a16="http://schemas.microsoft.com/office/drawing/2014/main" id="{AE6FDE22-1F54-452D-A9BA-1BE9FDB534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3">
            <a:extLst>
              <a:ext uri="{FF2B5EF4-FFF2-40B4-BE49-F238E27FC236}">
                <a16:creationId xmlns:a16="http://schemas.microsoft.com/office/drawing/2014/main" id="{E24727BA-2777-4823-88E1-1B4B61968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5">
            <a:extLst>
              <a:ext uri="{FF2B5EF4-FFF2-40B4-BE49-F238E27FC236}">
                <a16:creationId xmlns:a16="http://schemas.microsoft.com/office/drawing/2014/main" id="{2AB0E0E5-A956-4B80-A317-E670B96CB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7346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text, sky, outdoor, road&#10;&#10;Description automatically generated">
            <a:extLst>
              <a:ext uri="{FF2B5EF4-FFF2-40B4-BE49-F238E27FC236}">
                <a16:creationId xmlns:a16="http://schemas.microsoft.com/office/drawing/2014/main" id="{2F592729-3FD7-07D8-4D73-4C4513FB2C13}"/>
              </a:ext>
            </a:extLst>
          </p:cNvPr>
          <p:cNvPicPr>
            <a:picLocks noChangeAspect="1"/>
          </p:cNvPicPr>
          <p:nvPr/>
        </p:nvPicPr>
        <p:blipFill rotWithShape="1">
          <a:blip r:embed="rId2">
            <a:alphaModFix amt="40000"/>
          </a:blip>
          <a:srcRect b="658"/>
          <a:stretch/>
        </p:blipFill>
        <p:spPr>
          <a:xfrm>
            <a:off x="20" y="-1"/>
            <a:ext cx="12191980" cy="6873463"/>
          </a:xfrm>
          <a:prstGeom prst="rect">
            <a:avLst/>
          </a:prstGeom>
          <a:ln w="12700">
            <a:noFill/>
          </a:ln>
        </p:spPr>
      </p:pic>
      <p:grpSp>
        <p:nvGrpSpPr>
          <p:cNvPr id="30" name="Group 17">
            <a:extLst>
              <a:ext uri="{FF2B5EF4-FFF2-40B4-BE49-F238E27FC236}">
                <a16:creationId xmlns:a16="http://schemas.microsoft.com/office/drawing/2014/main" id="{68142369-1172-4897-98AF-7E16842C4A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19" name="Straight Connector 18">
              <a:extLst>
                <a:ext uri="{FF2B5EF4-FFF2-40B4-BE49-F238E27FC236}">
                  <a16:creationId xmlns:a16="http://schemas.microsoft.com/office/drawing/2014/main" id="{6B4EC643-469D-49F7-B2C7-FA3DA6FFAC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3C04565-7FC8-416F-9C08-F430D337F8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2BD8DCF-6634-460D-AA2E-1357451FBA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21">
              <a:extLst>
                <a:ext uri="{FF2B5EF4-FFF2-40B4-BE49-F238E27FC236}">
                  <a16:creationId xmlns:a16="http://schemas.microsoft.com/office/drawing/2014/main" id="{8EAC9175-245B-4886-A4F2-EEA53C13F54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Graphic 33">
              <a:extLst>
                <a:ext uri="{FF2B5EF4-FFF2-40B4-BE49-F238E27FC236}">
                  <a16:creationId xmlns:a16="http://schemas.microsoft.com/office/drawing/2014/main" id="{BC567658-11B8-4D35-89AE-B73534669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4" name="Graphic 33">
              <a:extLst>
                <a:ext uri="{FF2B5EF4-FFF2-40B4-BE49-F238E27FC236}">
                  <a16:creationId xmlns:a16="http://schemas.microsoft.com/office/drawing/2014/main" id="{B2AAA79A-1602-4193-8170-9C436D9CE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49BC7EC1-A897-7B1E-F465-63F35EC4C3C3}"/>
              </a:ext>
            </a:extLst>
          </p:cNvPr>
          <p:cNvSpPr>
            <a:spLocks noGrp="1"/>
          </p:cNvSpPr>
          <p:nvPr>
            <p:ph type="title"/>
          </p:nvPr>
        </p:nvSpPr>
        <p:spPr>
          <a:xfrm>
            <a:off x="841248" y="876304"/>
            <a:ext cx="8817102" cy="1238246"/>
          </a:xfrm>
        </p:spPr>
        <p:txBody>
          <a:bodyPr anchor="b">
            <a:normAutofit/>
          </a:bodyPr>
          <a:lstStyle/>
          <a:p>
            <a:r>
              <a:rPr lang="en-US" dirty="0">
                <a:solidFill>
                  <a:srgbClr val="FFFFFF"/>
                </a:solidFill>
              </a:rPr>
              <a:t>Pedestrianization</a:t>
            </a:r>
          </a:p>
        </p:txBody>
      </p:sp>
      <p:sp>
        <p:nvSpPr>
          <p:cNvPr id="3" name="Content Placeholder 2">
            <a:extLst>
              <a:ext uri="{FF2B5EF4-FFF2-40B4-BE49-F238E27FC236}">
                <a16:creationId xmlns:a16="http://schemas.microsoft.com/office/drawing/2014/main" id="{E5057ADD-3A06-DB68-13AF-72F09C053D08}"/>
              </a:ext>
            </a:extLst>
          </p:cNvPr>
          <p:cNvSpPr>
            <a:spLocks noGrp="1"/>
          </p:cNvSpPr>
          <p:nvPr>
            <p:ph idx="1"/>
          </p:nvPr>
        </p:nvSpPr>
        <p:spPr>
          <a:xfrm>
            <a:off x="841248" y="3835739"/>
            <a:ext cx="8817102" cy="2188822"/>
          </a:xfrm>
        </p:spPr>
        <p:txBody>
          <a:bodyPr>
            <a:normAutofit/>
          </a:bodyPr>
          <a:lstStyle/>
          <a:p>
            <a:pPr marL="0" indent="0">
              <a:lnSpc>
                <a:spcPct val="100000"/>
              </a:lnSpc>
              <a:buNone/>
            </a:pPr>
            <a:r>
              <a:rPr lang="en-US" sz="1400" dirty="0">
                <a:solidFill>
                  <a:srgbClr val="FFFFFF"/>
                </a:solidFill>
              </a:rPr>
              <a:t>East Washington urgently needs to become safer and more welcoming to pedestrians. Not only do dangerous intersections pose a very real risk to pedestrians, but the lack of walkability also drives away residents. Morrow ended up moving out of the neighborhood because of the danger East Wash posed. As the street becomes a transit corridor and welcomes new pedestrian transit from BRT and zoning changes, pedestrian safety must become a paramount concern.</a:t>
            </a:r>
          </a:p>
          <a:p>
            <a:pPr marL="0" indent="0">
              <a:lnSpc>
                <a:spcPct val="100000"/>
              </a:lnSpc>
              <a:buNone/>
            </a:pPr>
            <a:r>
              <a:rPr lang="en-US" sz="1400" dirty="0">
                <a:solidFill>
                  <a:srgbClr val="FFFFFF"/>
                </a:solidFill>
              </a:rPr>
              <a:t>Changing street design to prioritize pedestrians will also improve its efficiency. Streets that provide different types of transit, such as walking, biking, and public transit, as well as driving, will move more people while also improving accessibility and reducing greenhouse gas production (Global street design guide, 2016).</a:t>
            </a:r>
          </a:p>
        </p:txBody>
      </p:sp>
      <p:sp>
        <p:nvSpPr>
          <p:cNvPr id="8" name="Rounded Rectangle 7">
            <a:extLst>
              <a:ext uri="{FF2B5EF4-FFF2-40B4-BE49-F238E27FC236}">
                <a16:creationId xmlns:a16="http://schemas.microsoft.com/office/drawing/2014/main" id="{F32E2B22-0637-395E-DE0E-9E6C7BD62DA5}"/>
              </a:ext>
            </a:extLst>
          </p:cNvPr>
          <p:cNvSpPr/>
          <p:nvPr/>
        </p:nvSpPr>
        <p:spPr>
          <a:xfrm>
            <a:off x="1736209" y="2394405"/>
            <a:ext cx="8419605" cy="1056904"/>
          </a:xfrm>
          <a:prstGeom prst="roundRect">
            <a:avLst/>
          </a:prstGeom>
          <a:solidFill>
            <a:schemeClr val="accent4"/>
          </a:solidFill>
          <a:ln>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ln>
                  <a:solidFill>
                    <a:schemeClr val="bg1"/>
                  </a:solidFill>
                </a:ln>
                <a:solidFill>
                  <a:schemeClr val="bg1"/>
                </a:solidFill>
              </a:rPr>
              <a:t>“I walk all the time. I work on campus, so always walking, and when you can’t even cross your street at a light because you’re worried that somebody might blow that light. It’s kind of scary.” - Mandy Morrow, E Wash resident (</a:t>
            </a:r>
            <a:r>
              <a:rPr lang="en-US" sz="1600" dirty="0" err="1">
                <a:ln>
                  <a:solidFill>
                    <a:schemeClr val="bg1"/>
                  </a:solidFill>
                </a:ln>
                <a:solidFill>
                  <a:schemeClr val="bg1"/>
                </a:solidFill>
              </a:rPr>
              <a:t>Jolles</a:t>
            </a:r>
            <a:r>
              <a:rPr lang="en-US" sz="1600" dirty="0">
                <a:ln>
                  <a:solidFill>
                    <a:schemeClr val="bg1"/>
                  </a:solidFill>
                </a:ln>
                <a:solidFill>
                  <a:schemeClr val="bg1"/>
                </a:solidFill>
              </a:rPr>
              <a:t>, 2022)</a:t>
            </a:r>
            <a:endParaRPr lang="en-US" sz="1600" baseline="30000" dirty="0">
              <a:ln>
                <a:solidFill>
                  <a:schemeClr val="bg1"/>
                </a:solidFill>
              </a:ln>
              <a:solidFill>
                <a:schemeClr val="bg1"/>
              </a:solidFill>
            </a:endParaRPr>
          </a:p>
        </p:txBody>
      </p:sp>
    </p:spTree>
    <p:extLst>
      <p:ext uri="{BB962C8B-B14F-4D97-AF65-F5344CB8AC3E}">
        <p14:creationId xmlns:p14="http://schemas.microsoft.com/office/powerpoint/2010/main" val="2410118228"/>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79DA5-6036-D7FD-369A-623582959709}"/>
              </a:ext>
            </a:extLst>
          </p:cNvPr>
          <p:cNvSpPr>
            <a:spLocks noGrp="1"/>
          </p:cNvSpPr>
          <p:nvPr>
            <p:ph type="title"/>
          </p:nvPr>
        </p:nvSpPr>
        <p:spPr/>
        <p:txBody>
          <a:bodyPr/>
          <a:lstStyle/>
          <a:p>
            <a:r>
              <a:rPr lang="en-US" dirty="0"/>
              <a:t>Pedestrianization and Businesses</a:t>
            </a:r>
          </a:p>
        </p:txBody>
      </p:sp>
      <p:sp>
        <p:nvSpPr>
          <p:cNvPr id="3" name="Content Placeholder 2">
            <a:extLst>
              <a:ext uri="{FF2B5EF4-FFF2-40B4-BE49-F238E27FC236}">
                <a16:creationId xmlns:a16="http://schemas.microsoft.com/office/drawing/2014/main" id="{8D6197D8-6327-4153-0616-0EE854D7DD63}"/>
              </a:ext>
            </a:extLst>
          </p:cNvPr>
          <p:cNvSpPr>
            <a:spLocks noGrp="1"/>
          </p:cNvSpPr>
          <p:nvPr>
            <p:ph idx="1"/>
          </p:nvPr>
        </p:nvSpPr>
        <p:spPr/>
        <p:txBody>
          <a:bodyPr/>
          <a:lstStyle/>
          <a:p>
            <a:pPr marL="0" indent="0">
              <a:buNone/>
            </a:pPr>
            <a:r>
              <a:rPr lang="en-US" dirty="0"/>
              <a:t>This corridor of East Washington, as well as the stretch moving west towards the State Capitol, is home to many local businesses, such as coffeeshops, restaurants, and, further on, a popular concert venue. Historically, businesses have not survived long in this area of East Washington. The competitive Madison restaurant economy means that businesses, such as my former favorite coffeeshop, that cannot attract enough customers must raise prices or close down.</a:t>
            </a:r>
          </a:p>
          <a:p>
            <a:pPr marL="0" indent="0">
              <a:buNone/>
            </a:pPr>
            <a:r>
              <a:rPr lang="en-US" dirty="0"/>
              <a:t>Increased pedestrian traffic on this street will bring more customers to these local businesses. People who walk, cycle or use public transit are more likely to stop in the area that people who travel by car (Global street design guide, 2016).</a:t>
            </a:r>
          </a:p>
        </p:txBody>
      </p:sp>
      <p:pic>
        <p:nvPicPr>
          <p:cNvPr id="5" name="Picture 4" descr="Text&#10;&#10;Description automatically generated">
            <a:extLst>
              <a:ext uri="{FF2B5EF4-FFF2-40B4-BE49-F238E27FC236}">
                <a16:creationId xmlns:a16="http://schemas.microsoft.com/office/drawing/2014/main" id="{9D2EC74A-ACA0-1BA8-24C7-B977F7F41891}"/>
              </a:ext>
            </a:extLst>
          </p:cNvPr>
          <p:cNvPicPr>
            <a:picLocks noChangeAspect="1"/>
          </p:cNvPicPr>
          <p:nvPr/>
        </p:nvPicPr>
        <p:blipFill>
          <a:blip r:embed="rId2"/>
          <a:stretch>
            <a:fillRect/>
          </a:stretch>
        </p:blipFill>
        <p:spPr>
          <a:xfrm>
            <a:off x="7729538" y="4542833"/>
            <a:ext cx="3814762" cy="1728284"/>
          </a:xfrm>
          <a:prstGeom prst="rect">
            <a:avLst/>
          </a:prstGeom>
        </p:spPr>
      </p:pic>
      <p:sp>
        <p:nvSpPr>
          <p:cNvPr id="7" name="Rounded Rectangle 6">
            <a:extLst>
              <a:ext uri="{FF2B5EF4-FFF2-40B4-BE49-F238E27FC236}">
                <a16:creationId xmlns:a16="http://schemas.microsoft.com/office/drawing/2014/main" id="{DB59219F-5985-7960-23E1-D32F40F83C09}"/>
              </a:ext>
            </a:extLst>
          </p:cNvPr>
          <p:cNvSpPr/>
          <p:nvPr/>
        </p:nvSpPr>
        <p:spPr>
          <a:xfrm>
            <a:off x="4096987" y="4920087"/>
            <a:ext cx="3348842" cy="973776"/>
          </a:xfrm>
          <a:prstGeom prst="roundRect">
            <a:avLst/>
          </a:prstGeom>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r>
              <a:rPr lang="en-US" sz="1400" dirty="0">
                <a:solidFill>
                  <a:srgbClr val="A65F71"/>
                </a:solidFill>
              </a:rPr>
              <a:t>That’s the reason that a nearby grocery on another busy street sports this mural asking cars to respect their pedestrian customers!</a:t>
            </a:r>
          </a:p>
        </p:txBody>
      </p:sp>
    </p:spTree>
    <p:extLst>
      <p:ext uri="{BB962C8B-B14F-4D97-AF65-F5344CB8AC3E}">
        <p14:creationId xmlns:p14="http://schemas.microsoft.com/office/powerpoint/2010/main" val="1568506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3" name="Rectangle 1032">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35" name="Group 1034">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1"/>
            <a:ext cx="12192000" cy="6857996"/>
            <a:chOff x="572" y="-1"/>
            <a:chExt cx="12192000" cy="6857996"/>
          </a:xfrm>
        </p:grpSpPr>
        <p:cxnSp>
          <p:nvCxnSpPr>
            <p:cNvPr id="1036" name="Straight Connector 1035">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7" name="Straight Connector 1036">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8" name="Straight Connector 1037">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9" name="Straight Connector 1038">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40"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041"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useBgFill="1">
        <p:nvSpPr>
          <p:cNvPr id="1043" name="Rectangle 1042">
            <a:extLst>
              <a:ext uri="{FF2B5EF4-FFF2-40B4-BE49-F238E27FC236}">
                <a16:creationId xmlns:a16="http://schemas.microsoft.com/office/drawing/2014/main" id="{51B63EEE-B5E3-42ED-90DF-2948123C70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7" y="4738"/>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5" name="Rectangle 1044">
            <a:extLst>
              <a:ext uri="{FF2B5EF4-FFF2-40B4-BE49-F238E27FC236}">
                <a16:creationId xmlns:a16="http://schemas.microsoft.com/office/drawing/2014/main" id="{00DC7BE8-B819-4865-ACAD-6EE9C9721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8" name="Picture 4">
            <a:extLst>
              <a:ext uri="{FF2B5EF4-FFF2-40B4-BE49-F238E27FC236}">
                <a16:creationId xmlns:a16="http://schemas.microsoft.com/office/drawing/2014/main" id="{BCEE63FA-5A50-F3A6-BF28-784A4C8EF9B7}"/>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5018"/>
          <a:stretch/>
        </p:blipFill>
        <p:spPr bwMode="auto">
          <a:xfrm>
            <a:off x="628719" y="585612"/>
            <a:ext cx="10928581" cy="5695466"/>
          </a:xfrm>
          <a:prstGeom prst="rect">
            <a:avLst/>
          </a:prstGeom>
          <a:noFill/>
          <a:ln w="12700">
            <a:noFill/>
          </a:ln>
          <a:extLst>
            <a:ext uri="{909E8E84-426E-40DD-AFC4-6F175D3DCCD1}">
              <a14:hiddenFill xmlns:a14="http://schemas.microsoft.com/office/drawing/2010/main">
                <a:solidFill>
                  <a:srgbClr val="FFFFFF"/>
                </a:solidFill>
              </a14:hiddenFill>
            </a:ext>
          </a:extLst>
        </p:spPr>
      </p:pic>
      <p:grpSp>
        <p:nvGrpSpPr>
          <p:cNvPr id="1047" name="Group 1046">
            <a:extLst>
              <a:ext uri="{FF2B5EF4-FFF2-40B4-BE49-F238E27FC236}">
                <a16:creationId xmlns:a16="http://schemas.microsoft.com/office/drawing/2014/main" id="{3A5523E6-6E10-4D34-BF96-88ADA228C2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1"/>
            <a:ext cx="12192000" cy="6857996"/>
            <a:chOff x="572" y="-1"/>
            <a:chExt cx="12192000" cy="6857996"/>
          </a:xfrm>
        </p:grpSpPr>
        <p:cxnSp>
          <p:nvCxnSpPr>
            <p:cNvPr id="1048" name="Straight Connector 1047">
              <a:extLst>
                <a:ext uri="{FF2B5EF4-FFF2-40B4-BE49-F238E27FC236}">
                  <a16:creationId xmlns:a16="http://schemas.microsoft.com/office/drawing/2014/main" id="{76C47E6C-2429-4AF2-AC95-0FF7F0FCE4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49" name="Straight Connector 1048">
              <a:extLst>
                <a:ext uri="{FF2B5EF4-FFF2-40B4-BE49-F238E27FC236}">
                  <a16:creationId xmlns:a16="http://schemas.microsoft.com/office/drawing/2014/main" id="{E9008EFB-6919-4E9D-8F04-2D7A64AD40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50" name="Straight Connector 1049">
              <a:extLst>
                <a:ext uri="{FF2B5EF4-FFF2-40B4-BE49-F238E27FC236}">
                  <a16:creationId xmlns:a16="http://schemas.microsoft.com/office/drawing/2014/main" id="{50864A9D-4C89-4FB0-AEA3-0BF81EF1D4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51" name="Straight Connector 1050">
              <a:extLst>
                <a:ext uri="{FF2B5EF4-FFF2-40B4-BE49-F238E27FC236}">
                  <a16:creationId xmlns:a16="http://schemas.microsoft.com/office/drawing/2014/main" id="{82D5E8D5-A3BD-4F3F-BBF2-23D23033A40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52" name="Graphic 33">
              <a:extLst>
                <a:ext uri="{FF2B5EF4-FFF2-40B4-BE49-F238E27FC236}">
                  <a16:creationId xmlns:a16="http://schemas.microsoft.com/office/drawing/2014/main" id="{4E89C936-0082-41B0-89AC-C8E2D018A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053" name="Graphic 33">
              <a:extLst>
                <a:ext uri="{FF2B5EF4-FFF2-40B4-BE49-F238E27FC236}">
                  <a16:creationId xmlns:a16="http://schemas.microsoft.com/office/drawing/2014/main" id="{E46C5BB4-19C7-4188-9A95-24E5AD0C8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p:nvSpPr>
          <p:cNvPr id="11" name="Arc 10">
            <a:extLst>
              <a:ext uri="{FF2B5EF4-FFF2-40B4-BE49-F238E27FC236}">
                <a16:creationId xmlns:a16="http://schemas.microsoft.com/office/drawing/2014/main" id="{AA25CFC5-6A67-E1D1-1DAE-0AD07E064FCE}"/>
              </a:ext>
            </a:extLst>
          </p:cNvPr>
          <p:cNvSpPr/>
          <p:nvPr/>
        </p:nvSpPr>
        <p:spPr>
          <a:xfrm rot="16200000">
            <a:off x="7481455" y="3494879"/>
            <a:ext cx="1816925" cy="1555668"/>
          </a:xfrm>
          <a:prstGeom prst="arc">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64D730F2-3CC8-8D72-EC39-9F78E9B6C9EB}"/>
              </a:ext>
            </a:extLst>
          </p:cNvPr>
          <p:cNvSpPr/>
          <p:nvPr/>
        </p:nvSpPr>
        <p:spPr>
          <a:xfrm>
            <a:off x="8389917" y="3063833"/>
            <a:ext cx="1394165" cy="712509"/>
          </a:xfrm>
          <a:prstGeom prst="round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dirty="0"/>
              <a:t>Thin medians don’t leave pedestrians enough room to wait</a:t>
            </a:r>
          </a:p>
        </p:txBody>
      </p:sp>
      <p:sp>
        <p:nvSpPr>
          <p:cNvPr id="13" name="Arc 12">
            <a:extLst>
              <a:ext uri="{FF2B5EF4-FFF2-40B4-BE49-F238E27FC236}">
                <a16:creationId xmlns:a16="http://schemas.microsoft.com/office/drawing/2014/main" id="{1C635347-6FBE-6843-4404-FB91F073E4C0}"/>
              </a:ext>
            </a:extLst>
          </p:cNvPr>
          <p:cNvSpPr/>
          <p:nvPr/>
        </p:nvSpPr>
        <p:spPr>
          <a:xfrm rot="5961896">
            <a:off x="7909022" y="1436588"/>
            <a:ext cx="1371680" cy="1151906"/>
          </a:xfrm>
          <a:prstGeom prst="arc">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4C843865-6317-AE0A-1BAE-759AEF023EF5}"/>
              </a:ext>
            </a:extLst>
          </p:cNvPr>
          <p:cNvSpPr/>
          <p:nvPr/>
        </p:nvSpPr>
        <p:spPr>
          <a:xfrm>
            <a:off x="8642022" y="1534525"/>
            <a:ext cx="1265437" cy="575662"/>
          </a:xfrm>
          <a:prstGeom prst="round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dirty="0"/>
              <a:t>Crosswalk timings prioritize motor vehicles</a:t>
            </a:r>
          </a:p>
        </p:txBody>
      </p:sp>
      <p:sp>
        <p:nvSpPr>
          <p:cNvPr id="16" name="Arc 15">
            <a:extLst>
              <a:ext uri="{FF2B5EF4-FFF2-40B4-BE49-F238E27FC236}">
                <a16:creationId xmlns:a16="http://schemas.microsoft.com/office/drawing/2014/main" id="{56764C0C-5082-54B4-BBC0-6E3D90AA902C}"/>
              </a:ext>
            </a:extLst>
          </p:cNvPr>
          <p:cNvSpPr/>
          <p:nvPr/>
        </p:nvSpPr>
        <p:spPr>
          <a:xfrm rot="15171361">
            <a:off x="1520184" y="3265715"/>
            <a:ext cx="1151906" cy="1270660"/>
          </a:xfrm>
          <a:prstGeom prst="arc">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32AEAE70-B20D-0E24-0474-398A33EF9D67}"/>
              </a:ext>
            </a:extLst>
          </p:cNvPr>
          <p:cNvSpPr/>
          <p:nvPr/>
        </p:nvSpPr>
        <p:spPr>
          <a:xfrm>
            <a:off x="1900052" y="3063832"/>
            <a:ext cx="1211281" cy="451263"/>
          </a:xfrm>
          <a:prstGeom prst="round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dirty="0"/>
              <a:t>No bike crossing markings</a:t>
            </a:r>
          </a:p>
        </p:txBody>
      </p:sp>
      <p:sp>
        <p:nvSpPr>
          <p:cNvPr id="18" name="Arc 17">
            <a:extLst>
              <a:ext uri="{FF2B5EF4-FFF2-40B4-BE49-F238E27FC236}">
                <a16:creationId xmlns:a16="http://schemas.microsoft.com/office/drawing/2014/main" id="{14624A8F-8785-243B-148C-8A8BD85AA09D}"/>
              </a:ext>
            </a:extLst>
          </p:cNvPr>
          <p:cNvSpPr/>
          <p:nvPr/>
        </p:nvSpPr>
        <p:spPr>
          <a:xfrm rot="11055358">
            <a:off x="5059242" y="2449618"/>
            <a:ext cx="1035503" cy="1228426"/>
          </a:xfrm>
          <a:prstGeom prst="arc">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F1DBDAF7-CDDB-63B0-D27B-DDD404C15E06}"/>
              </a:ext>
            </a:extLst>
          </p:cNvPr>
          <p:cNvSpPr/>
          <p:nvPr/>
        </p:nvSpPr>
        <p:spPr>
          <a:xfrm>
            <a:off x="4410885" y="1761946"/>
            <a:ext cx="1427980" cy="1301886"/>
          </a:xfrm>
          <a:prstGeom prst="round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dirty="0"/>
              <a:t>“Large intersections are often designed for dangerous, high-speed turning” (Global street design guide, 2016, pp. 11)</a:t>
            </a:r>
          </a:p>
        </p:txBody>
      </p:sp>
    </p:spTree>
    <p:extLst>
      <p:ext uri="{BB962C8B-B14F-4D97-AF65-F5344CB8AC3E}">
        <p14:creationId xmlns:p14="http://schemas.microsoft.com/office/powerpoint/2010/main" val="32452463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195B5-2E60-C4F3-4453-054DE5983C8D}"/>
              </a:ext>
            </a:extLst>
          </p:cNvPr>
          <p:cNvSpPr>
            <a:spLocks noGrp="1"/>
          </p:cNvSpPr>
          <p:nvPr>
            <p:ph type="title"/>
          </p:nvPr>
        </p:nvSpPr>
        <p:spPr/>
        <p:txBody>
          <a:bodyPr/>
          <a:lstStyle/>
          <a:p>
            <a:r>
              <a:rPr lang="en-US" dirty="0"/>
              <a:t>How to Pedestrianize</a:t>
            </a:r>
          </a:p>
        </p:txBody>
      </p:sp>
      <p:sp>
        <p:nvSpPr>
          <p:cNvPr id="3" name="Content Placeholder 2">
            <a:extLst>
              <a:ext uri="{FF2B5EF4-FFF2-40B4-BE49-F238E27FC236}">
                <a16:creationId xmlns:a16="http://schemas.microsoft.com/office/drawing/2014/main" id="{207C2698-7D84-BED1-DDF6-2C959A22F235}"/>
              </a:ext>
            </a:extLst>
          </p:cNvPr>
          <p:cNvSpPr>
            <a:spLocks noGrp="1"/>
          </p:cNvSpPr>
          <p:nvPr>
            <p:ph idx="1"/>
          </p:nvPr>
        </p:nvSpPr>
        <p:spPr>
          <a:xfrm>
            <a:off x="838200" y="2189408"/>
            <a:ext cx="10428890" cy="3821778"/>
          </a:xfrm>
        </p:spPr>
        <p:txBody>
          <a:bodyPr>
            <a:normAutofit fontScale="62500" lnSpcReduction="20000"/>
          </a:bodyPr>
          <a:lstStyle/>
          <a:p>
            <a:pPr marL="0" indent="0">
              <a:buNone/>
            </a:pPr>
            <a:r>
              <a:rPr lang="en-US" sz="1900" dirty="0"/>
              <a:t>While decreasing speed limits, changing crossing lights, and improving crosswalk markings is a good start, these measures alone won’t address the issues on East Washington. The fact remains that the design of the street itself encourages speeding and disregard of pedestrians. As the Global Street Design Guide says, “a street cannot be made safe if it has been designed to prevent people from making safe decisions.” (11) The failures of this street have proven that a six-lane highway with wide lanes and infrequent intersections does not belong in the center of a city. In fact, the Global Street Design Guide highlights “highway-like surface streets where motorcyclists and public transit passengers are at risk from large speed differentials, and where sidewalks are missing or substandard” as especially dangerous for pedestrians.</a:t>
            </a:r>
          </a:p>
          <a:p>
            <a:pPr marL="0" indent="0">
              <a:buNone/>
            </a:pPr>
            <a:r>
              <a:rPr lang="en-US" sz="1900" dirty="0"/>
              <a:t>Design solutions must be implemented to calm traffic and improve pedestrian safety. These may include:</a:t>
            </a:r>
          </a:p>
          <a:p>
            <a:r>
              <a:rPr lang="en-US" sz="1900" dirty="0"/>
              <a:t>Removing a lane of traffic to turn the street from a six-lane to a four-lane highway, perhaps replacing it with a bus lane</a:t>
            </a:r>
          </a:p>
          <a:p>
            <a:r>
              <a:rPr lang="en-US" sz="1900" dirty="0"/>
              <a:t>Narrowing lanes to force cars to drive slower - 3m lane width is recommended (National Association of City Transportation Officials [NACTO], 2013d)</a:t>
            </a:r>
            <a:endParaRPr lang="en-US" sz="1900" baseline="30000" dirty="0"/>
          </a:p>
          <a:p>
            <a:r>
              <a:rPr lang="en-US" sz="1900" dirty="0"/>
              <a:t>Widening traffic islands at intersections to give pedestrians more space to wait (NACTO, 2013a)</a:t>
            </a:r>
            <a:endParaRPr lang="en-US" sz="1900" baseline="30000" dirty="0"/>
          </a:p>
          <a:p>
            <a:r>
              <a:rPr lang="en-US" sz="1900" dirty="0"/>
              <a:t>Moving back stop bars so cars must give pedestrians more space</a:t>
            </a:r>
          </a:p>
          <a:p>
            <a:r>
              <a:rPr lang="en-US" sz="1900" dirty="0"/>
              <a:t>Extending curbs so pedestrians don’t have to cross as far (NACTO, 2013b)</a:t>
            </a:r>
          </a:p>
          <a:p>
            <a:r>
              <a:rPr lang="en-US" sz="1900" dirty="0"/>
              <a:t>Adding a signal to the Few Street midblock crossing to facilitate easier pedestrian movement and force cars to drive slowly and with more awareness of surroundings (NACTO, 2013c)</a:t>
            </a:r>
          </a:p>
          <a:p>
            <a:endParaRPr lang="en-US" dirty="0"/>
          </a:p>
          <a:p>
            <a:endParaRPr lang="en-US" dirty="0"/>
          </a:p>
        </p:txBody>
      </p:sp>
    </p:spTree>
    <p:extLst>
      <p:ext uri="{BB962C8B-B14F-4D97-AF65-F5344CB8AC3E}">
        <p14:creationId xmlns:p14="http://schemas.microsoft.com/office/powerpoint/2010/main" val="1900356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chart&#10;&#10;Description automatically generated">
            <a:extLst>
              <a:ext uri="{FF2B5EF4-FFF2-40B4-BE49-F238E27FC236}">
                <a16:creationId xmlns:a16="http://schemas.microsoft.com/office/drawing/2014/main" id="{0B0C183F-5215-9D24-D7F1-FFD7AADB1066}"/>
              </a:ext>
            </a:extLst>
          </p:cNvPr>
          <p:cNvPicPr>
            <a:picLocks noChangeAspect="1"/>
          </p:cNvPicPr>
          <p:nvPr/>
        </p:nvPicPr>
        <p:blipFill>
          <a:blip r:embed="rId3"/>
          <a:stretch>
            <a:fillRect/>
          </a:stretch>
        </p:blipFill>
        <p:spPr>
          <a:xfrm>
            <a:off x="831849" y="654010"/>
            <a:ext cx="7772400" cy="5549979"/>
          </a:xfrm>
          <a:prstGeom prst="rect">
            <a:avLst/>
          </a:prstGeom>
        </p:spPr>
      </p:pic>
      <p:sp>
        <p:nvSpPr>
          <p:cNvPr id="4" name="TextBox 3">
            <a:extLst>
              <a:ext uri="{FF2B5EF4-FFF2-40B4-BE49-F238E27FC236}">
                <a16:creationId xmlns:a16="http://schemas.microsoft.com/office/drawing/2014/main" id="{7BF45EAC-E84B-E108-AA0B-D35C03918407}"/>
              </a:ext>
            </a:extLst>
          </p:cNvPr>
          <p:cNvSpPr txBox="1"/>
          <p:nvPr/>
        </p:nvSpPr>
        <p:spPr>
          <a:xfrm>
            <a:off x="8943975" y="800100"/>
            <a:ext cx="2214563" cy="4801314"/>
          </a:xfrm>
          <a:prstGeom prst="rect">
            <a:avLst/>
          </a:prstGeom>
          <a:noFill/>
        </p:spPr>
        <p:txBody>
          <a:bodyPr wrap="square" rtlCol="0">
            <a:spAutoFit/>
          </a:bodyPr>
          <a:lstStyle/>
          <a:p>
            <a:r>
              <a:rPr lang="en-US" dirty="0"/>
              <a:t>Like East Washington, this street design example from the Global Street Design Guide starts with three driving lanes (in this case only in one direction), parking on either side, and narrow sidewalks. The redesign prioritizes pedestrians and multimodal transport.</a:t>
            </a:r>
          </a:p>
        </p:txBody>
      </p:sp>
    </p:spTree>
    <p:extLst>
      <p:ext uri="{BB962C8B-B14F-4D97-AF65-F5344CB8AC3E}">
        <p14:creationId xmlns:p14="http://schemas.microsoft.com/office/powerpoint/2010/main" val="38196892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a:extLst>
              <a:ext uri="{FF2B5EF4-FFF2-40B4-BE49-F238E27FC236}">
                <a16:creationId xmlns:a16="http://schemas.microsoft.com/office/drawing/2014/main" id="{6EDBC9C2-2A39-44A2-9D95-D1DE9E2B12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20" name="Straight Connector 19">
              <a:extLst>
                <a:ext uri="{FF2B5EF4-FFF2-40B4-BE49-F238E27FC236}">
                  <a16:creationId xmlns:a16="http://schemas.microsoft.com/office/drawing/2014/main" id="{793379BC-3088-4AE8-8EF7-59370D7EB9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41DE74C-25AE-4959-99D5-0A77F1DFC8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D9235EF-4E81-496D-ADA8-13EED901E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7241A77-6415-454C-B86E-F42A280267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F8A35B5A-E398-612A-4D62-4BFFAD720D27}"/>
              </a:ext>
            </a:extLst>
          </p:cNvPr>
          <p:cNvSpPr>
            <a:spLocks noGrp="1"/>
          </p:cNvSpPr>
          <p:nvPr>
            <p:ph type="title"/>
          </p:nvPr>
        </p:nvSpPr>
        <p:spPr>
          <a:xfrm>
            <a:off x="838200" y="727323"/>
            <a:ext cx="4933950" cy="1596291"/>
          </a:xfrm>
        </p:spPr>
        <p:txBody>
          <a:bodyPr>
            <a:normAutofit/>
          </a:bodyPr>
          <a:lstStyle/>
          <a:p>
            <a:r>
              <a:rPr lang="en-US" sz="4100"/>
              <a:t>Case Study: Dronning Louises Bridge</a:t>
            </a:r>
          </a:p>
        </p:txBody>
      </p:sp>
      <p:sp>
        <p:nvSpPr>
          <p:cNvPr id="3" name="Content Placeholder 2">
            <a:extLst>
              <a:ext uri="{FF2B5EF4-FFF2-40B4-BE49-F238E27FC236}">
                <a16:creationId xmlns:a16="http://schemas.microsoft.com/office/drawing/2014/main" id="{C059D0D0-0078-CA1A-A328-2D6013AD0323}"/>
              </a:ext>
            </a:extLst>
          </p:cNvPr>
          <p:cNvSpPr>
            <a:spLocks noGrp="1"/>
          </p:cNvSpPr>
          <p:nvPr>
            <p:ph idx="1"/>
          </p:nvPr>
        </p:nvSpPr>
        <p:spPr>
          <a:xfrm>
            <a:off x="838200" y="2434196"/>
            <a:ext cx="4933950" cy="3430575"/>
          </a:xfrm>
        </p:spPr>
        <p:txBody>
          <a:bodyPr>
            <a:normAutofit/>
          </a:bodyPr>
          <a:lstStyle/>
          <a:p>
            <a:pPr marL="0" indent="0">
              <a:lnSpc>
                <a:spcPct val="100000"/>
              </a:lnSpc>
              <a:buNone/>
            </a:pPr>
            <a:r>
              <a:rPr lang="en-US" sz="1300" dirty="0"/>
              <a:t>The renovation of </a:t>
            </a:r>
            <a:r>
              <a:rPr lang="en-US" sz="1300" dirty="0" err="1"/>
              <a:t>Dronning</a:t>
            </a:r>
            <a:r>
              <a:rPr lang="en-US" sz="1300" dirty="0"/>
              <a:t> </a:t>
            </a:r>
            <a:r>
              <a:rPr lang="en-US" sz="1300" dirty="0" err="1"/>
              <a:t>Louises</a:t>
            </a:r>
            <a:r>
              <a:rPr lang="en-US" sz="1300" dirty="0"/>
              <a:t> Bro, in inner Copenhagen, turned the bridge from a car-centered street to a multimodal area now used frequently by bikes and especially by pedestrians. It has been made into a place where people want to both walk and stay (</a:t>
            </a:r>
            <a:r>
              <a:rPr lang="en-US" sz="1300" dirty="0" err="1"/>
              <a:t>VisitCopenhagen</a:t>
            </a:r>
            <a:r>
              <a:rPr lang="en-US" sz="1300" dirty="0"/>
              <a:t>).</a:t>
            </a:r>
          </a:p>
          <a:p>
            <a:pPr marL="0" indent="0">
              <a:lnSpc>
                <a:spcPct val="100000"/>
              </a:lnSpc>
              <a:buNone/>
            </a:pPr>
            <a:r>
              <a:rPr lang="en-US" sz="1300" dirty="0"/>
              <a:t>The bridge has a wide sidewalk with plenty of room for heavy foot traffic and benches for people to sit, although as seen in this picture, the demand for seating is higher than expected. A wide raised bicycle lane is between pedestrians and cars, providing a buffer both in reality and in perception. </a:t>
            </a:r>
          </a:p>
          <a:p>
            <a:pPr marL="0" indent="0">
              <a:lnSpc>
                <a:spcPct val="100000"/>
              </a:lnSpc>
              <a:buNone/>
            </a:pPr>
            <a:r>
              <a:rPr lang="en-US" sz="1300" dirty="0"/>
              <a:t>The pedestrianization of </a:t>
            </a:r>
            <a:r>
              <a:rPr lang="en-US" sz="1300" dirty="0" err="1"/>
              <a:t>Dronning</a:t>
            </a:r>
            <a:r>
              <a:rPr lang="en-US" sz="1300" dirty="0"/>
              <a:t> </a:t>
            </a:r>
            <a:r>
              <a:rPr lang="en-US" sz="1300" dirty="0" err="1"/>
              <a:t>Louises</a:t>
            </a:r>
            <a:r>
              <a:rPr lang="en-US" sz="1300" dirty="0"/>
              <a:t> Bro has resulted in higher traffic on the street, as bicyclists and pedestrians take up less space than cars and more of them can pass through the street at once. It has also created a popular public space that people enjoy spending time in.</a:t>
            </a:r>
          </a:p>
        </p:txBody>
      </p:sp>
      <p:cxnSp>
        <p:nvCxnSpPr>
          <p:cNvPr id="25" name="Straight Connector 24">
            <a:extLst>
              <a:ext uri="{FF2B5EF4-FFF2-40B4-BE49-F238E27FC236}">
                <a16:creationId xmlns:a16="http://schemas.microsoft.com/office/drawing/2014/main" id="{E32B0B7D-C67A-4103-B2F0-ACE40BD56D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091410" y="574154"/>
            <a:ext cx="4590" cy="5693884"/>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10" name="Picture 9" descr="A group of people sitting on a sidewalk in front of a building&#10;&#10;Description automatically generated with low confidence">
            <a:extLst>
              <a:ext uri="{FF2B5EF4-FFF2-40B4-BE49-F238E27FC236}">
                <a16:creationId xmlns:a16="http://schemas.microsoft.com/office/drawing/2014/main" id="{13CCEBDA-8723-8337-0CE1-C9A243EB3598}"/>
              </a:ext>
            </a:extLst>
          </p:cNvPr>
          <p:cNvPicPr>
            <a:picLocks noChangeAspect="1"/>
          </p:cNvPicPr>
          <p:nvPr/>
        </p:nvPicPr>
        <p:blipFill>
          <a:blip r:embed="rId2"/>
          <a:stretch>
            <a:fillRect/>
          </a:stretch>
        </p:blipFill>
        <p:spPr>
          <a:xfrm>
            <a:off x="6415260" y="1619338"/>
            <a:ext cx="4824168" cy="3618126"/>
          </a:xfrm>
          <a:prstGeom prst="rect">
            <a:avLst/>
          </a:prstGeom>
        </p:spPr>
      </p:pic>
      <p:sp>
        <p:nvSpPr>
          <p:cNvPr id="11" name="TextBox 10">
            <a:extLst>
              <a:ext uri="{FF2B5EF4-FFF2-40B4-BE49-F238E27FC236}">
                <a16:creationId xmlns:a16="http://schemas.microsoft.com/office/drawing/2014/main" id="{696F2199-E9CA-E808-7777-2C19A9797CC0}"/>
              </a:ext>
            </a:extLst>
          </p:cNvPr>
          <p:cNvSpPr txBox="1"/>
          <p:nvPr/>
        </p:nvSpPr>
        <p:spPr>
          <a:xfrm>
            <a:off x="6415260" y="5864771"/>
            <a:ext cx="4957590" cy="400110"/>
          </a:xfrm>
          <a:prstGeom prst="rect">
            <a:avLst/>
          </a:prstGeom>
          <a:noFill/>
        </p:spPr>
        <p:txBody>
          <a:bodyPr wrap="square" rtlCol="0">
            <a:spAutoFit/>
          </a:bodyPr>
          <a:lstStyle/>
          <a:p>
            <a:r>
              <a:rPr lang="en-US" sz="1000" dirty="0"/>
              <a:t>Image credit: </a:t>
            </a:r>
            <a:r>
              <a:rPr lang="en-US" sz="1000" dirty="0">
                <a:hlinkClick r:id="rId3"/>
              </a:rPr>
              <a:t>http://spacing.ca/national/wp-content/uploads/sites/3/IMG_7923.jpg</a:t>
            </a:r>
            <a:r>
              <a:rPr lang="en-US" sz="1000" dirty="0"/>
              <a:t> </a:t>
            </a:r>
          </a:p>
        </p:txBody>
      </p:sp>
    </p:spTree>
    <p:extLst>
      <p:ext uri="{BB962C8B-B14F-4D97-AF65-F5344CB8AC3E}">
        <p14:creationId xmlns:p14="http://schemas.microsoft.com/office/powerpoint/2010/main" val="19318389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E6FDE22-1F54-452D-A9BA-1BE9FDB534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4727BA-2777-4823-88E1-1B4B61968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AB0E0E5-A956-4B80-A317-E670B96CB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7346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ad with cars on it&#10;&#10;Description automatically generated with low confidence">
            <a:extLst>
              <a:ext uri="{FF2B5EF4-FFF2-40B4-BE49-F238E27FC236}">
                <a16:creationId xmlns:a16="http://schemas.microsoft.com/office/drawing/2014/main" id="{0BE781D6-7811-B381-B8E2-781BB4547383}"/>
              </a:ext>
            </a:extLst>
          </p:cNvPr>
          <p:cNvPicPr>
            <a:picLocks noChangeAspect="1"/>
          </p:cNvPicPr>
          <p:nvPr/>
        </p:nvPicPr>
        <p:blipFill rotWithShape="1">
          <a:blip r:embed="rId2">
            <a:alphaModFix amt="40000"/>
          </a:blip>
          <a:srcRect l="488" r="11709" b="-1"/>
          <a:stretch/>
        </p:blipFill>
        <p:spPr>
          <a:xfrm>
            <a:off x="20" y="-1"/>
            <a:ext cx="12191980" cy="6873463"/>
          </a:xfrm>
          <a:prstGeom prst="rect">
            <a:avLst/>
          </a:prstGeom>
          <a:ln w="12700">
            <a:noFill/>
          </a:ln>
        </p:spPr>
      </p:pic>
      <p:grpSp>
        <p:nvGrpSpPr>
          <p:cNvPr id="16" name="Group 15">
            <a:extLst>
              <a:ext uri="{FF2B5EF4-FFF2-40B4-BE49-F238E27FC236}">
                <a16:creationId xmlns:a16="http://schemas.microsoft.com/office/drawing/2014/main" id="{68142369-1172-4897-98AF-7E16842C4A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17" name="Straight Connector 16">
              <a:extLst>
                <a:ext uri="{FF2B5EF4-FFF2-40B4-BE49-F238E27FC236}">
                  <a16:creationId xmlns:a16="http://schemas.microsoft.com/office/drawing/2014/main" id="{6B4EC643-469D-49F7-B2C7-FA3DA6FFAC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3C04565-7FC8-416F-9C08-F430D337F8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2BD8DCF-6634-460D-AA2E-1357451FBA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EAC9175-245B-4886-A4F2-EEA53C13F54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Graphic 33">
              <a:extLst>
                <a:ext uri="{FF2B5EF4-FFF2-40B4-BE49-F238E27FC236}">
                  <a16:creationId xmlns:a16="http://schemas.microsoft.com/office/drawing/2014/main" id="{BC567658-11B8-4D35-89AE-B73534669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2" name="Graphic 33">
              <a:extLst>
                <a:ext uri="{FF2B5EF4-FFF2-40B4-BE49-F238E27FC236}">
                  <a16:creationId xmlns:a16="http://schemas.microsoft.com/office/drawing/2014/main" id="{B2AAA79A-1602-4193-8170-9C436D9CE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8E7EE150-9887-AFDA-2B24-05CB5C57901C}"/>
              </a:ext>
            </a:extLst>
          </p:cNvPr>
          <p:cNvSpPr>
            <a:spLocks noGrp="1"/>
          </p:cNvSpPr>
          <p:nvPr>
            <p:ph type="title"/>
          </p:nvPr>
        </p:nvSpPr>
        <p:spPr>
          <a:xfrm>
            <a:off x="841248" y="876304"/>
            <a:ext cx="8817102" cy="2365660"/>
          </a:xfrm>
        </p:spPr>
        <p:txBody>
          <a:bodyPr anchor="b">
            <a:normAutofit/>
          </a:bodyPr>
          <a:lstStyle/>
          <a:p>
            <a:r>
              <a:rPr lang="en-US" dirty="0">
                <a:solidFill>
                  <a:srgbClr val="FFFFFF"/>
                </a:solidFill>
              </a:rPr>
              <a:t>Human Scale</a:t>
            </a:r>
          </a:p>
        </p:txBody>
      </p:sp>
      <p:sp>
        <p:nvSpPr>
          <p:cNvPr id="3" name="Content Placeholder 2">
            <a:extLst>
              <a:ext uri="{FF2B5EF4-FFF2-40B4-BE49-F238E27FC236}">
                <a16:creationId xmlns:a16="http://schemas.microsoft.com/office/drawing/2014/main" id="{30E326BE-6D40-1080-057D-95CAA870FD80}"/>
              </a:ext>
            </a:extLst>
          </p:cNvPr>
          <p:cNvSpPr>
            <a:spLocks noGrp="1"/>
          </p:cNvSpPr>
          <p:nvPr>
            <p:ph idx="1"/>
          </p:nvPr>
        </p:nvSpPr>
        <p:spPr>
          <a:xfrm>
            <a:off x="841248" y="3537389"/>
            <a:ext cx="8817102" cy="2487172"/>
          </a:xfrm>
        </p:spPr>
        <p:txBody>
          <a:bodyPr>
            <a:noAutofit/>
          </a:bodyPr>
          <a:lstStyle/>
          <a:p>
            <a:pPr marL="0" indent="0">
              <a:lnSpc>
                <a:spcPct val="100000"/>
              </a:lnSpc>
              <a:buNone/>
            </a:pPr>
            <a:r>
              <a:rPr lang="en-US" sz="1400" dirty="0">
                <a:solidFill>
                  <a:srgbClr val="FFFFFF"/>
                </a:solidFill>
              </a:rPr>
              <a:t>Most of the current traffic on East Washington is cars driving at about 50 km/hr. This means that the street is largely built with that scale, what Jan Gehl (2010) calls “car scale”, in mind. The wide road and (relatively) tall buildings make humans feel small and unprotected. This is especially true when crossing the street, but also extends to pedestrians walking along the sidewalk. They may feel alone, even when surrounded by other people in cars zipping past. </a:t>
            </a:r>
          </a:p>
          <a:p>
            <a:pPr marL="0" indent="0">
              <a:lnSpc>
                <a:spcPct val="100000"/>
              </a:lnSpc>
              <a:buNone/>
            </a:pPr>
            <a:r>
              <a:rPr lang="en-US" sz="1400" dirty="0">
                <a:solidFill>
                  <a:srgbClr val="FFFFFF"/>
                </a:solidFill>
              </a:rPr>
              <a:t>This sense of isolation in turn leads to a lower perception of safety. Jane Jacobs (1961) described the feeling of “eyes on the street”, which leads to more welcoming and safer-feeling neighborhoods. East Washington suffers not from a lack of eyes on the street but from the wrong kind of eyes: hurried drivers who don’t have time to stop and respond to anything happening. They are not participants in the life of the street but observers who move past too quickly to be involved.</a:t>
            </a:r>
          </a:p>
        </p:txBody>
      </p:sp>
    </p:spTree>
    <p:extLst>
      <p:ext uri="{BB962C8B-B14F-4D97-AF65-F5344CB8AC3E}">
        <p14:creationId xmlns:p14="http://schemas.microsoft.com/office/powerpoint/2010/main" val="2222980186"/>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ext&#10;&#10;Description automatically generated with medium confidence">
            <a:extLst>
              <a:ext uri="{FF2B5EF4-FFF2-40B4-BE49-F238E27FC236}">
                <a16:creationId xmlns:a16="http://schemas.microsoft.com/office/drawing/2014/main" id="{9152F6DF-BF13-8BDA-9FCC-8DFA4F62A02D}"/>
              </a:ext>
            </a:extLst>
          </p:cNvPr>
          <p:cNvPicPr>
            <a:picLocks noChangeAspect="1"/>
          </p:cNvPicPr>
          <p:nvPr/>
        </p:nvPicPr>
        <p:blipFill rotWithShape="1">
          <a:blip r:embed="rId2"/>
          <a:srcRect l="3125" t="25693" r="24265" b="9888"/>
          <a:stretch/>
        </p:blipFill>
        <p:spPr>
          <a:xfrm>
            <a:off x="791378" y="3568536"/>
            <a:ext cx="5799426" cy="2375066"/>
          </a:xfrm>
          <a:prstGeom prst="rect">
            <a:avLst/>
          </a:prstGeom>
        </p:spPr>
      </p:pic>
      <p:sp>
        <p:nvSpPr>
          <p:cNvPr id="5" name="TextBox 4">
            <a:extLst>
              <a:ext uri="{FF2B5EF4-FFF2-40B4-BE49-F238E27FC236}">
                <a16:creationId xmlns:a16="http://schemas.microsoft.com/office/drawing/2014/main" id="{FDA0B64A-3549-45E3-B47C-DC27EAED9FCE}"/>
              </a:ext>
            </a:extLst>
          </p:cNvPr>
          <p:cNvSpPr txBox="1"/>
          <p:nvPr/>
        </p:nvSpPr>
        <p:spPr>
          <a:xfrm>
            <a:off x="7184572" y="1519750"/>
            <a:ext cx="3657600" cy="3785652"/>
          </a:xfrm>
          <a:prstGeom prst="rect">
            <a:avLst/>
          </a:prstGeom>
          <a:noFill/>
        </p:spPr>
        <p:txBody>
          <a:bodyPr wrap="square" rtlCol="0">
            <a:spAutoFit/>
          </a:bodyPr>
          <a:lstStyle/>
          <a:p>
            <a:r>
              <a:rPr lang="en-US" sz="1600" dirty="0">
                <a:solidFill>
                  <a:srgbClr val="A65F71"/>
                </a:solidFill>
              </a:rPr>
              <a:t>While this visual is intended for a residential area, the principle of a gradual shift from buildings to roads can apply to changing the scale of East Washington. </a:t>
            </a:r>
          </a:p>
          <a:p>
            <a:r>
              <a:rPr lang="en-US" sz="1600" dirty="0">
                <a:solidFill>
                  <a:srgbClr val="A65F71"/>
                </a:solidFill>
              </a:rPr>
              <a:t>Currently, the street looks more like the first picture, with an expanse of open space directly against buildings (or even extending into empty parking lots). By adding some human-scale intercessions between the two, such as more greenery, outdoor dining, or parklets, East Washington can be made much more friendly to human travelers.</a:t>
            </a:r>
          </a:p>
        </p:txBody>
      </p:sp>
      <p:pic>
        <p:nvPicPr>
          <p:cNvPr id="7" name="Picture 6" descr="Diagram&#10;&#10;Description automatically generated">
            <a:extLst>
              <a:ext uri="{FF2B5EF4-FFF2-40B4-BE49-F238E27FC236}">
                <a16:creationId xmlns:a16="http://schemas.microsoft.com/office/drawing/2014/main" id="{5B035036-79AA-61DC-4C34-D2B814161885}"/>
              </a:ext>
            </a:extLst>
          </p:cNvPr>
          <p:cNvPicPr>
            <a:picLocks noChangeAspect="1"/>
          </p:cNvPicPr>
          <p:nvPr/>
        </p:nvPicPr>
        <p:blipFill rotWithShape="1">
          <a:blip r:embed="rId3"/>
          <a:srcRect t="25219" b="3235"/>
          <a:stretch/>
        </p:blipFill>
        <p:spPr>
          <a:xfrm>
            <a:off x="791378" y="807522"/>
            <a:ext cx="5799426" cy="2481943"/>
          </a:xfrm>
          <a:prstGeom prst="rect">
            <a:avLst/>
          </a:prstGeom>
        </p:spPr>
      </p:pic>
      <p:sp>
        <p:nvSpPr>
          <p:cNvPr id="8" name="TextBox 7">
            <a:extLst>
              <a:ext uri="{FF2B5EF4-FFF2-40B4-BE49-F238E27FC236}">
                <a16:creationId xmlns:a16="http://schemas.microsoft.com/office/drawing/2014/main" id="{7B33AA34-8A30-2BB9-893E-CF3940BD10D5}"/>
              </a:ext>
            </a:extLst>
          </p:cNvPr>
          <p:cNvSpPr txBox="1"/>
          <p:nvPr/>
        </p:nvSpPr>
        <p:spPr>
          <a:xfrm>
            <a:off x="791378" y="6032665"/>
            <a:ext cx="5799426" cy="276999"/>
          </a:xfrm>
          <a:prstGeom prst="rect">
            <a:avLst/>
          </a:prstGeom>
          <a:noFill/>
        </p:spPr>
        <p:txBody>
          <a:bodyPr wrap="square" rtlCol="0">
            <a:spAutoFit/>
          </a:bodyPr>
          <a:lstStyle/>
          <a:p>
            <a:r>
              <a:rPr lang="en-US" sz="1200" dirty="0">
                <a:solidFill>
                  <a:srgbClr val="A65F71"/>
                </a:solidFill>
              </a:rPr>
              <a:t>Image source: </a:t>
            </a:r>
            <a:r>
              <a:rPr lang="en-US" sz="1200" dirty="0" err="1">
                <a:solidFill>
                  <a:srgbClr val="A65F71"/>
                </a:solidFill>
              </a:rPr>
              <a:t>Boliger</a:t>
            </a:r>
            <a:r>
              <a:rPr lang="en-US" sz="1200" dirty="0">
                <a:solidFill>
                  <a:srgbClr val="A65F71"/>
                </a:solidFill>
              </a:rPr>
              <a:t> (see Sources Cited)</a:t>
            </a:r>
          </a:p>
        </p:txBody>
      </p:sp>
    </p:spTree>
    <p:extLst>
      <p:ext uri="{BB962C8B-B14F-4D97-AF65-F5344CB8AC3E}">
        <p14:creationId xmlns:p14="http://schemas.microsoft.com/office/powerpoint/2010/main" val="26447337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0072C-A6C0-F36C-BAA0-A71AE7287AD2}"/>
              </a:ext>
            </a:extLst>
          </p:cNvPr>
          <p:cNvSpPr>
            <a:spLocks noGrp="1"/>
          </p:cNvSpPr>
          <p:nvPr>
            <p:ph type="title"/>
          </p:nvPr>
        </p:nvSpPr>
        <p:spPr/>
        <p:txBody>
          <a:bodyPr/>
          <a:lstStyle/>
          <a:p>
            <a:r>
              <a:rPr lang="en-US" dirty="0"/>
              <a:t>Human Scale and Pedestrianization: Synergy</a:t>
            </a:r>
          </a:p>
        </p:txBody>
      </p:sp>
      <p:sp>
        <p:nvSpPr>
          <p:cNvPr id="3" name="Content Placeholder 2">
            <a:extLst>
              <a:ext uri="{FF2B5EF4-FFF2-40B4-BE49-F238E27FC236}">
                <a16:creationId xmlns:a16="http://schemas.microsoft.com/office/drawing/2014/main" id="{7335E5F6-BC9A-193B-51A8-257C12DE89F0}"/>
              </a:ext>
            </a:extLst>
          </p:cNvPr>
          <p:cNvSpPr>
            <a:spLocks noGrp="1"/>
          </p:cNvSpPr>
          <p:nvPr>
            <p:ph idx="1"/>
          </p:nvPr>
        </p:nvSpPr>
        <p:spPr>
          <a:xfrm>
            <a:off x="838200" y="2189408"/>
            <a:ext cx="3748088" cy="3821778"/>
          </a:xfrm>
        </p:spPr>
        <p:txBody>
          <a:bodyPr/>
          <a:lstStyle/>
          <a:p>
            <a:pPr marL="0" indent="0">
              <a:buNone/>
            </a:pPr>
            <a:r>
              <a:rPr lang="en-US" dirty="0"/>
              <a:t>Interventions to improve human scale can aid pedestrianization by making the space more welcoming and interesting to pedestrians, which in turn will positively impact both eyes on the street and actual safety – there is, after all, safety in numbers. At the same time, efforts to improve pedestrianization can help bring the street down to the human scale.</a:t>
            </a:r>
          </a:p>
        </p:txBody>
      </p:sp>
      <p:pic>
        <p:nvPicPr>
          <p:cNvPr id="4" name="Picture 3" descr="A picture containing chart&#10;&#10;Description automatically generated">
            <a:extLst>
              <a:ext uri="{FF2B5EF4-FFF2-40B4-BE49-F238E27FC236}">
                <a16:creationId xmlns:a16="http://schemas.microsoft.com/office/drawing/2014/main" id="{6F037A6E-CB1C-173B-364C-3A5F16BE25B2}"/>
              </a:ext>
            </a:extLst>
          </p:cNvPr>
          <p:cNvPicPr>
            <a:picLocks noChangeAspect="1"/>
          </p:cNvPicPr>
          <p:nvPr/>
        </p:nvPicPr>
        <p:blipFill rotWithShape="1">
          <a:blip r:embed="rId2"/>
          <a:srcRect l="50143" t="5464" r="6474" b="18078"/>
          <a:stretch/>
        </p:blipFill>
        <p:spPr>
          <a:xfrm>
            <a:off x="7292542" y="2578677"/>
            <a:ext cx="2418196" cy="3043239"/>
          </a:xfrm>
          <a:prstGeom prst="rect">
            <a:avLst/>
          </a:prstGeom>
        </p:spPr>
      </p:pic>
      <p:sp>
        <p:nvSpPr>
          <p:cNvPr id="8" name="Freeform 7">
            <a:extLst>
              <a:ext uri="{FF2B5EF4-FFF2-40B4-BE49-F238E27FC236}">
                <a16:creationId xmlns:a16="http://schemas.microsoft.com/office/drawing/2014/main" id="{0D4B5C55-DEFE-F610-E89F-0F7E28C69F46}"/>
              </a:ext>
            </a:extLst>
          </p:cNvPr>
          <p:cNvSpPr/>
          <p:nvPr/>
        </p:nvSpPr>
        <p:spPr>
          <a:xfrm>
            <a:off x="6997492" y="2090828"/>
            <a:ext cx="928291" cy="973006"/>
          </a:xfrm>
          <a:custGeom>
            <a:avLst/>
            <a:gdLst>
              <a:gd name="connsiteX0" fmla="*/ 899599 w 928291"/>
              <a:gd name="connsiteY0" fmla="*/ 973006 h 973006"/>
              <a:gd name="connsiteX1" fmla="*/ 828347 w 928291"/>
              <a:gd name="connsiteY1" fmla="*/ 70481 h 973006"/>
              <a:gd name="connsiteX2" fmla="*/ 80202 w 928291"/>
              <a:gd name="connsiteY2" fmla="*/ 58606 h 973006"/>
              <a:gd name="connsiteX3" fmla="*/ 56451 w 928291"/>
              <a:gd name="connsiteY3" fmla="*/ 58606 h 973006"/>
            </a:gdLst>
            <a:ahLst/>
            <a:cxnLst>
              <a:cxn ang="0">
                <a:pos x="connsiteX0" y="connsiteY0"/>
              </a:cxn>
              <a:cxn ang="0">
                <a:pos x="connsiteX1" y="connsiteY1"/>
              </a:cxn>
              <a:cxn ang="0">
                <a:pos x="connsiteX2" y="connsiteY2"/>
              </a:cxn>
              <a:cxn ang="0">
                <a:pos x="connsiteX3" y="connsiteY3"/>
              </a:cxn>
            </a:cxnLst>
            <a:rect l="l" t="t" r="r" b="b"/>
            <a:pathLst>
              <a:path w="928291" h="973006">
                <a:moveTo>
                  <a:pt x="899599" y="973006"/>
                </a:moveTo>
                <a:cubicBezTo>
                  <a:pt x="932256" y="597943"/>
                  <a:pt x="964913" y="222881"/>
                  <a:pt x="828347" y="70481"/>
                </a:cubicBezTo>
                <a:cubicBezTo>
                  <a:pt x="691781" y="-81919"/>
                  <a:pt x="208851" y="60585"/>
                  <a:pt x="80202" y="58606"/>
                </a:cubicBezTo>
                <a:cubicBezTo>
                  <a:pt x="-48447" y="56627"/>
                  <a:pt x="4002" y="57616"/>
                  <a:pt x="56451" y="58606"/>
                </a:cubicBezTo>
              </a:path>
            </a:pathLst>
          </a:custGeom>
          <a:noFill/>
          <a:ln>
            <a:solidFill>
              <a:srgbClr val="A65F7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57CA0D1D-7F6E-D261-38C1-15AF26924FF1}"/>
              </a:ext>
            </a:extLst>
          </p:cNvPr>
          <p:cNvSpPr/>
          <p:nvPr/>
        </p:nvSpPr>
        <p:spPr>
          <a:xfrm>
            <a:off x="5342034" y="1838359"/>
            <a:ext cx="1802983" cy="1225475"/>
          </a:xfrm>
          <a:prstGeom prst="roundRect">
            <a:avLst/>
          </a:prstGeom>
          <a:ln>
            <a:solidFill>
              <a:srgbClr val="488999"/>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dirty="0"/>
              <a:t>Adding greenery in place of parking spaces can create a buffer between pedestrians and cars and add a transition area between buildings and road</a:t>
            </a:r>
          </a:p>
        </p:txBody>
      </p:sp>
      <p:sp>
        <p:nvSpPr>
          <p:cNvPr id="10" name="Freeform 9">
            <a:extLst>
              <a:ext uri="{FF2B5EF4-FFF2-40B4-BE49-F238E27FC236}">
                <a16:creationId xmlns:a16="http://schemas.microsoft.com/office/drawing/2014/main" id="{BE012BF4-312A-3837-7371-D264A3E68B8B}"/>
              </a:ext>
            </a:extLst>
          </p:cNvPr>
          <p:cNvSpPr/>
          <p:nvPr/>
        </p:nvSpPr>
        <p:spPr>
          <a:xfrm>
            <a:off x="9060873" y="3336966"/>
            <a:ext cx="1277712" cy="656672"/>
          </a:xfrm>
          <a:custGeom>
            <a:avLst/>
            <a:gdLst>
              <a:gd name="connsiteX0" fmla="*/ 0 w 1277712"/>
              <a:gd name="connsiteY0" fmla="*/ 581891 h 656672"/>
              <a:gd name="connsiteX1" fmla="*/ 1104405 w 1277712"/>
              <a:gd name="connsiteY1" fmla="*/ 605642 h 656672"/>
              <a:gd name="connsiteX2" fmla="*/ 1258784 w 1277712"/>
              <a:gd name="connsiteY2" fmla="*/ 0 h 656672"/>
            </a:gdLst>
            <a:ahLst/>
            <a:cxnLst>
              <a:cxn ang="0">
                <a:pos x="connsiteX0" y="connsiteY0"/>
              </a:cxn>
              <a:cxn ang="0">
                <a:pos x="connsiteX1" y="connsiteY1"/>
              </a:cxn>
              <a:cxn ang="0">
                <a:pos x="connsiteX2" y="connsiteY2"/>
              </a:cxn>
            </a:cxnLst>
            <a:rect l="l" t="t" r="r" b="b"/>
            <a:pathLst>
              <a:path w="1277712" h="656672">
                <a:moveTo>
                  <a:pt x="0" y="581891"/>
                </a:moveTo>
                <a:cubicBezTo>
                  <a:pt x="447304" y="642257"/>
                  <a:pt x="894608" y="702624"/>
                  <a:pt x="1104405" y="605642"/>
                </a:cubicBezTo>
                <a:cubicBezTo>
                  <a:pt x="1314202" y="508660"/>
                  <a:pt x="1286493" y="254330"/>
                  <a:pt x="1258784" y="0"/>
                </a:cubicBezTo>
              </a:path>
            </a:pathLst>
          </a:custGeom>
          <a:noFill/>
          <a:ln>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6B3CBEE5-DB0B-B002-97B7-E4026B639472}"/>
              </a:ext>
            </a:extLst>
          </p:cNvPr>
          <p:cNvSpPr/>
          <p:nvPr/>
        </p:nvSpPr>
        <p:spPr>
          <a:xfrm>
            <a:off x="9856519" y="2373269"/>
            <a:ext cx="1497281" cy="997527"/>
          </a:xfrm>
          <a:prstGeom prst="roundRect">
            <a:avLst/>
          </a:prstGeom>
          <a:ln>
            <a:solidFill>
              <a:srgbClr val="488999"/>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dirty="0"/>
              <a:t>Room for outdoor dining creates human-level interest and ownership over the space</a:t>
            </a:r>
          </a:p>
        </p:txBody>
      </p:sp>
      <p:sp>
        <p:nvSpPr>
          <p:cNvPr id="13" name="Freeform 12">
            <a:extLst>
              <a:ext uri="{FF2B5EF4-FFF2-40B4-BE49-F238E27FC236}">
                <a16:creationId xmlns:a16="http://schemas.microsoft.com/office/drawing/2014/main" id="{8A41EABD-CD32-0C86-1807-B9E800C3C810}"/>
              </a:ext>
            </a:extLst>
          </p:cNvPr>
          <p:cNvSpPr/>
          <p:nvPr/>
        </p:nvSpPr>
        <p:spPr>
          <a:xfrm>
            <a:off x="8799616" y="4486326"/>
            <a:ext cx="1543792" cy="299430"/>
          </a:xfrm>
          <a:custGeom>
            <a:avLst/>
            <a:gdLst>
              <a:gd name="connsiteX0" fmla="*/ 0 w 1543792"/>
              <a:gd name="connsiteY0" fmla="*/ 299430 h 299430"/>
              <a:gd name="connsiteX1" fmla="*/ 1187532 w 1543792"/>
              <a:gd name="connsiteY1" fmla="*/ 2547 h 299430"/>
              <a:gd name="connsiteX2" fmla="*/ 1543792 w 1543792"/>
              <a:gd name="connsiteY2" fmla="*/ 180677 h 299430"/>
            </a:gdLst>
            <a:ahLst/>
            <a:cxnLst>
              <a:cxn ang="0">
                <a:pos x="connsiteX0" y="connsiteY0"/>
              </a:cxn>
              <a:cxn ang="0">
                <a:pos x="connsiteX1" y="connsiteY1"/>
              </a:cxn>
              <a:cxn ang="0">
                <a:pos x="connsiteX2" y="connsiteY2"/>
              </a:cxn>
            </a:cxnLst>
            <a:rect l="l" t="t" r="r" b="b"/>
            <a:pathLst>
              <a:path w="1543792" h="299430">
                <a:moveTo>
                  <a:pt x="0" y="299430"/>
                </a:moveTo>
                <a:cubicBezTo>
                  <a:pt x="465116" y="160884"/>
                  <a:pt x="930233" y="22339"/>
                  <a:pt x="1187532" y="2547"/>
                </a:cubicBezTo>
                <a:cubicBezTo>
                  <a:pt x="1444831" y="-17245"/>
                  <a:pt x="1494311" y="81716"/>
                  <a:pt x="1543792" y="180677"/>
                </a:cubicBezTo>
              </a:path>
            </a:pathLst>
          </a:custGeom>
          <a:noFill/>
          <a:ln>
            <a:solidFill>
              <a:srgbClr val="A65F7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5572480C-35A3-98F2-06E3-4AE823E8B770}"/>
              </a:ext>
            </a:extLst>
          </p:cNvPr>
          <p:cNvSpPr/>
          <p:nvPr/>
        </p:nvSpPr>
        <p:spPr>
          <a:xfrm>
            <a:off x="9987148" y="4643251"/>
            <a:ext cx="1366652" cy="1258035"/>
          </a:xfrm>
          <a:prstGeom prst="roundRect">
            <a:avLst/>
          </a:prstGeom>
          <a:ln>
            <a:solidFill>
              <a:srgbClr val="488999"/>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dirty="0"/>
              <a:t>Removing a car lane for wider sidewalks and bike or bus lanes takes away some of the perceived expanse of the street</a:t>
            </a:r>
          </a:p>
        </p:txBody>
      </p:sp>
    </p:spTree>
    <p:extLst>
      <p:ext uri="{BB962C8B-B14F-4D97-AF65-F5344CB8AC3E}">
        <p14:creationId xmlns:p14="http://schemas.microsoft.com/office/powerpoint/2010/main" val="35916129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DCA76-594C-3227-06CE-83A5E3B4ECAE}"/>
              </a:ext>
            </a:extLst>
          </p:cNvPr>
          <p:cNvSpPr>
            <a:spLocks noGrp="1"/>
          </p:cNvSpPr>
          <p:nvPr>
            <p:ph type="title"/>
          </p:nvPr>
        </p:nvSpPr>
        <p:spPr/>
        <p:txBody>
          <a:bodyPr/>
          <a:lstStyle/>
          <a:p>
            <a:r>
              <a:rPr lang="en-US" dirty="0"/>
              <a:t>Design Strategies and Perception of Safety</a:t>
            </a:r>
          </a:p>
        </p:txBody>
      </p:sp>
      <p:sp>
        <p:nvSpPr>
          <p:cNvPr id="3" name="Content Placeholder 2">
            <a:extLst>
              <a:ext uri="{FF2B5EF4-FFF2-40B4-BE49-F238E27FC236}">
                <a16:creationId xmlns:a16="http://schemas.microsoft.com/office/drawing/2014/main" id="{520DEC76-CA0D-6CE8-EDBB-12427E64FA3C}"/>
              </a:ext>
            </a:extLst>
          </p:cNvPr>
          <p:cNvSpPr>
            <a:spLocks noGrp="1"/>
          </p:cNvSpPr>
          <p:nvPr>
            <p:ph idx="1"/>
          </p:nvPr>
        </p:nvSpPr>
        <p:spPr/>
        <p:txBody>
          <a:bodyPr>
            <a:normAutofit fontScale="92500" lnSpcReduction="20000"/>
          </a:bodyPr>
          <a:lstStyle/>
          <a:p>
            <a:pPr marL="0" indent="0">
              <a:buNone/>
            </a:pPr>
            <a:r>
              <a:rPr lang="en-US" dirty="0"/>
              <a:t>Jacobs (1961) presented three important factors to making a street feel safe: eyes on the street, demarcation between public and private space, and regular users on the sidewalk. Improving human scale and pedestrianization can address all three of these factors.</a:t>
            </a:r>
          </a:p>
          <a:p>
            <a:r>
              <a:rPr lang="en-US" dirty="0"/>
              <a:t>Eyes on the street: This part of East Wash is right next to a residential neighborhood and contains several cafes with some outdoor seating. If residents and customers felt safer walking on the street, and if they had places to sit and stay, we would get more consistent eyes on the street.</a:t>
            </a:r>
          </a:p>
          <a:p>
            <a:r>
              <a:rPr lang="en-US" dirty="0"/>
              <a:t>Public/private divide: As demonstrated in the previous slide, improvements to human scale can create an organic and gradual divide between the semi-public or private space of businesses and the public space of the street itself.</a:t>
            </a:r>
          </a:p>
          <a:p>
            <a:r>
              <a:rPr lang="en-US" dirty="0"/>
              <a:t>Regular use: Improved pedestrianization will draw walkers to use this already-central street more frequently, and to patronize the commercial businesses that do exist. Traffic calming measures especially will make many pedestrians feel safer using this street at night, when it is usually plagued with reckless drivers.</a:t>
            </a:r>
          </a:p>
        </p:txBody>
      </p:sp>
    </p:spTree>
    <p:extLst>
      <p:ext uri="{BB962C8B-B14F-4D97-AF65-F5344CB8AC3E}">
        <p14:creationId xmlns:p14="http://schemas.microsoft.com/office/powerpoint/2010/main" val="1214775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E9DDD-66EE-7145-DD72-4136FF2BCB25}"/>
              </a:ext>
            </a:extLst>
          </p:cNvPr>
          <p:cNvSpPr>
            <a:spLocks noGrp="1"/>
          </p:cNvSpPr>
          <p:nvPr>
            <p:ph type="title"/>
          </p:nvPr>
        </p:nvSpPr>
        <p:spPr/>
        <p:txBody>
          <a:bodyPr/>
          <a:lstStyle/>
          <a:p>
            <a:r>
              <a:rPr lang="en-US" dirty="0"/>
              <a:t>Site Analysis</a:t>
            </a:r>
          </a:p>
        </p:txBody>
      </p:sp>
      <p:sp>
        <p:nvSpPr>
          <p:cNvPr id="3" name="Text Placeholder 2">
            <a:extLst>
              <a:ext uri="{FF2B5EF4-FFF2-40B4-BE49-F238E27FC236}">
                <a16:creationId xmlns:a16="http://schemas.microsoft.com/office/drawing/2014/main" id="{E3D2BB11-853A-39FF-7EB3-88BF5AE63D6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1821284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CCAAF-3202-2131-E024-583710E90BA4}"/>
              </a:ext>
            </a:extLst>
          </p:cNvPr>
          <p:cNvSpPr>
            <a:spLocks noGrp="1"/>
          </p:cNvSpPr>
          <p:nvPr>
            <p:ph type="title"/>
          </p:nvPr>
        </p:nvSpPr>
        <p:spPr/>
        <p:txBody>
          <a:bodyPr/>
          <a:lstStyle/>
          <a:p>
            <a:r>
              <a:rPr lang="en-US" dirty="0"/>
              <a:t>Case Study: </a:t>
            </a:r>
            <a:r>
              <a:rPr lang="en-US" dirty="0" err="1"/>
              <a:t>Stroget</a:t>
            </a:r>
            <a:endParaRPr lang="en-US" dirty="0"/>
          </a:p>
        </p:txBody>
      </p:sp>
      <p:sp>
        <p:nvSpPr>
          <p:cNvPr id="3" name="Content Placeholder 2">
            <a:extLst>
              <a:ext uri="{FF2B5EF4-FFF2-40B4-BE49-F238E27FC236}">
                <a16:creationId xmlns:a16="http://schemas.microsoft.com/office/drawing/2014/main" id="{E2C2BC49-2B9A-4AF7-40CB-C1EFA7D84102}"/>
              </a:ext>
            </a:extLst>
          </p:cNvPr>
          <p:cNvSpPr>
            <a:spLocks noGrp="1"/>
          </p:cNvSpPr>
          <p:nvPr>
            <p:ph idx="1"/>
          </p:nvPr>
        </p:nvSpPr>
        <p:spPr>
          <a:xfrm>
            <a:off x="5415148" y="2045621"/>
            <a:ext cx="5761759" cy="3821778"/>
          </a:xfrm>
        </p:spPr>
        <p:txBody>
          <a:bodyPr>
            <a:normAutofit/>
          </a:bodyPr>
          <a:lstStyle/>
          <a:p>
            <a:pPr marL="0" indent="0">
              <a:buNone/>
            </a:pPr>
            <a:r>
              <a:rPr lang="en-US" sz="1400" dirty="0" err="1"/>
              <a:t>Stroget</a:t>
            </a:r>
            <a:r>
              <a:rPr lang="en-US" sz="1400" dirty="0"/>
              <a:t> used to be a car and pedestrian street in the center of Copenhagen. However, in a dramatic redesign, cars were removed from the street entirely and the entire street pedestrianized. That brought greatly increased foot traffic to this commercial street, supporting local businesses and helping to create a sense of life and vibrancy.</a:t>
            </a:r>
          </a:p>
          <a:p>
            <a:pPr marL="0" indent="0">
              <a:buNone/>
            </a:pPr>
            <a:r>
              <a:rPr lang="en-US" sz="1400" dirty="0"/>
              <a:t>Removing cars entirely is not a reasonable option for East Washington, but as a commercial street in the exact center of the city, it can learn a lot from </a:t>
            </a:r>
            <a:r>
              <a:rPr lang="en-US" sz="1400" dirty="0" err="1"/>
              <a:t>Stroget</a:t>
            </a:r>
            <a:r>
              <a:rPr lang="en-US" sz="1400" dirty="0"/>
              <a:t> in terms of both pedestrianization and human scale. The pedestrian focus of the street has made </a:t>
            </a:r>
            <a:r>
              <a:rPr lang="en-US" sz="1400" dirty="0" err="1"/>
              <a:t>Stroget</a:t>
            </a:r>
            <a:r>
              <a:rPr lang="en-US" sz="1400" dirty="0"/>
              <a:t> a vibrant center of city life and commerce. Businesses extend slightly into the street, benches provide places to sit, and the pedestrian traffic itself creates human-level interest.</a:t>
            </a:r>
          </a:p>
        </p:txBody>
      </p:sp>
      <p:pic>
        <p:nvPicPr>
          <p:cNvPr id="4" name="Picture 3">
            <a:extLst>
              <a:ext uri="{FF2B5EF4-FFF2-40B4-BE49-F238E27FC236}">
                <a16:creationId xmlns:a16="http://schemas.microsoft.com/office/drawing/2014/main" id="{A487D2A4-2425-46C1-8864-D936D3B50E70}"/>
              </a:ext>
            </a:extLst>
          </p:cNvPr>
          <p:cNvPicPr>
            <a:picLocks noChangeAspect="1"/>
          </p:cNvPicPr>
          <p:nvPr/>
        </p:nvPicPr>
        <p:blipFill rotWithShape="1">
          <a:blip r:embed="rId2"/>
          <a:srcRect t="15821"/>
          <a:stretch/>
        </p:blipFill>
        <p:spPr>
          <a:xfrm>
            <a:off x="1015093" y="1911927"/>
            <a:ext cx="3041649" cy="1920338"/>
          </a:xfrm>
          <a:prstGeom prst="rect">
            <a:avLst/>
          </a:prstGeom>
        </p:spPr>
      </p:pic>
      <p:pic>
        <p:nvPicPr>
          <p:cNvPr id="6" name="Picture 5" descr="A street with buildings on either side&#10;&#10;Description automatically generated with low confidence">
            <a:extLst>
              <a:ext uri="{FF2B5EF4-FFF2-40B4-BE49-F238E27FC236}">
                <a16:creationId xmlns:a16="http://schemas.microsoft.com/office/drawing/2014/main" id="{17C83348-DFDD-72E0-BBBD-1E0CA23CB67E}"/>
              </a:ext>
            </a:extLst>
          </p:cNvPr>
          <p:cNvPicPr>
            <a:picLocks noChangeAspect="1"/>
          </p:cNvPicPr>
          <p:nvPr/>
        </p:nvPicPr>
        <p:blipFill>
          <a:blip r:embed="rId3"/>
          <a:stretch>
            <a:fillRect/>
          </a:stretch>
        </p:blipFill>
        <p:spPr>
          <a:xfrm>
            <a:off x="1584284" y="4027286"/>
            <a:ext cx="3151661" cy="2103391"/>
          </a:xfrm>
          <a:prstGeom prst="rect">
            <a:avLst/>
          </a:prstGeom>
        </p:spPr>
      </p:pic>
      <p:sp>
        <p:nvSpPr>
          <p:cNvPr id="7" name="TextBox 6">
            <a:extLst>
              <a:ext uri="{FF2B5EF4-FFF2-40B4-BE49-F238E27FC236}">
                <a16:creationId xmlns:a16="http://schemas.microsoft.com/office/drawing/2014/main" id="{125C6A8B-6BF0-BF39-4F7A-90FD866B81FF}"/>
              </a:ext>
            </a:extLst>
          </p:cNvPr>
          <p:cNvSpPr txBox="1"/>
          <p:nvPr/>
        </p:nvSpPr>
        <p:spPr>
          <a:xfrm>
            <a:off x="5415148" y="5688281"/>
            <a:ext cx="5379522" cy="400110"/>
          </a:xfrm>
          <a:prstGeom prst="rect">
            <a:avLst/>
          </a:prstGeom>
          <a:noFill/>
        </p:spPr>
        <p:txBody>
          <a:bodyPr wrap="square" rtlCol="0">
            <a:spAutoFit/>
          </a:bodyPr>
          <a:lstStyle/>
          <a:p>
            <a:r>
              <a:rPr lang="en-US" sz="1000" dirty="0"/>
              <a:t>Image credits: </a:t>
            </a:r>
            <a:r>
              <a:rPr lang="en-US" sz="1000" dirty="0">
                <a:hlinkClick r:id="rId4"/>
              </a:rPr>
              <a:t>https://freeartbackgrounds.com/?1514,stroget-street-copenhagen-night-background</a:t>
            </a:r>
            <a:r>
              <a:rPr lang="en-US" sz="1000" dirty="0"/>
              <a:t>, </a:t>
            </a:r>
            <a:r>
              <a:rPr lang="en-US" sz="1000" dirty="0">
                <a:hlinkClick r:id="rId5"/>
              </a:rPr>
              <a:t>https://www.tripsavvy.com/stroget-shopping-area-1626101</a:t>
            </a:r>
            <a:endParaRPr lang="en-US" sz="1000" dirty="0"/>
          </a:p>
        </p:txBody>
      </p:sp>
    </p:spTree>
    <p:extLst>
      <p:ext uri="{BB962C8B-B14F-4D97-AF65-F5344CB8AC3E}">
        <p14:creationId xmlns:p14="http://schemas.microsoft.com/office/powerpoint/2010/main" val="810956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F417D7C-EAC6-1508-06E0-81315F4D3836}"/>
              </a:ext>
            </a:extLst>
          </p:cNvPr>
          <p:cNvSpPr>
            <a:spLocks noGrp="1"/>
          </p:cNvSpPr>
          <p:nvPr>
            <p:ph type="title"/>
          </p:nvPr>
        </p:nvSpPr>
        <p:spPr>
          <a:xfrm>
            <a:off x="838199" y="727323"/>
            <a:ext cx="5490073" cy="1914277"/>
          </a:xfrm>
        </p:spPr>
        <p:txBody>
          <a:bodyPr anchor="b">
            <a:normAutofit/>
          </a:bodyPr>
          <a:lstStyle/>
          <a:p>
            <a:r>
              <a:rPr lang="en-US" dirty="0"/>
              <a:t>Climate Adaptation: Retention Road</a:t>
            </a:r>
          </a:p>
        </p:txBody>
      </p:sp>
      <p:sp>
        <p:nvSpPr>
          <p:cNvPr id="9" name="Content Placeholder 8">
            <a:extLst>
              <a:ext uri="{FF2B5EF4-FFF2-40B4-BE49-F238E27FC236}">
                <a16:creationId xmlns:a16="http://schemas.microsoft.com/office/drawing/2014/main" id="{B1100EB2-B0A9-2690-6778-9C6745F76D6A}"/>
              </a:ext>
            </a:extLst>
          </p:cNvPr>
          <p:cNvSpPr>
            <a:spLocks noGrp="1"/>
          </p:cNvSpPr>
          <p:nvPr>
            <p:ph idx="1"/>
          </p:nvPr>
        </p:nvSpPr>
        <p:spPr>
          <a:xfrm>
            <a:off x="838199" y="2788920"/>
            <a:ext cx="5490073" cy="3388042"/>
          </a:xfrm>
        </p:spPr>
        <p:txBody>
          <a:bodyPr>
            <a:normAutofit fontScale="92500" lnSpcReduction="20000"/>
          </a:bodyPr>
          <a:lstStyle/>
          <a:p>
            <a:pPr marL="0" indent="0">
              <a:buNone/>
            </a:pPr>
            <a:r>
              <a:rPr lang="en-US" dirty="0"/>
              <a:t>Madison is a city between two lakes, and as natural disasters become more frequent, it will have to improve flood mitigation technology. Any long term construction on East Wash should consider the option of making it into a retention road.</a:t>
            </a:r>
          </a:p>
          <a:p>
            <a:pPr marL="0" indent="0">
              <a:buNone/>
            </a:pPr>
            <a:r>
              <a:rPr lang="en-US" dirty="0"/>
              <a:t>Retention roads filter water into a small reservoir on the sides of the road. They require wide roads or some element, such as parking space, to be removed to make space for the infiltration area. East Washington is the perfect candidate for this adaptation because removing an element of the road to make space for green space would contribute to both of our livability strategies for the street.</a:t>
            </a:r>
          </a:p>
        </p:txBody>
      </p:sp>
      <p:grpSp>
        <p:nvGrpSpPr>
          <p:cNvPr id="16" name="Group 15">
            <a:extLst>
              <a:ext uri="{FF2B5EF4-FFF2-40B4-BE49-F238E27FC236}">
                <a16:creationId xmlns:a16="http://schemas.microsoft.com/office/drawing/2014/main" id="{53C7C3B1-A762-4683-8DC0-FDE202C7D0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3816" y="-6437"/>
            <a:ext cx="4133500" cy="6864437"/>
            <a:chOff x="7433816" y="-6437"/>
            <a:chExt cx="4133500" cy="6864437"/>
          </a:xfrm>
        </p:grpSpPr>
        <p:cxnSp>
          <p:nvCxnSpPr>
            <p:cNvPr id="17" name="Straight Connector 16">
              <a:extLst>
                <a:ext uri="{FF2B5EF4-FFF2-40B4-BE49-F238E27FC236}">
                  <a16:creationId xmlns:a16="http://schemas.microsoft.com/office/drawing/2014/main" id="{719ED225-F3C7-4528-920C-245DFBA2EF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3816"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4990343-EA5D-4B3B-8816-6084C5BE84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6B7FCFF-F925-4BD3-9747-281D760205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581337"/>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56022A-471C-402E-8FB7-07349DE5D9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6276734"/>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5" name="Content Placeholder 4" descr="Diagram&#10;&#10;Description automatically generated with low confidence">
            <a:extLst>
              <a:ext uri="{FF2B5EF4-FFF2-40B4-BE49-F238E27FC236}">
                <a16:creationId xmlns:a16="http://schemas.microsoft.com/office/drawing/2014/main" id="{A5124A25-2762-7B37-9D18-86460DDE35D4}"/>
              </a:ext>
            </a:extLst>
          </p:cNvPr>
          <p:cNvPicPr>
            <a:picLocks noChangeAspect="1"/>
          </p:cNvPicPr>
          <p:nvPr/>
        </p:nvPicPr>
        <p:blipFill>
          <a:blip r:embed="rId2"/>
          <a:stretch>
            <a:fillRect/>
          </a:stretch>
        </p:blipFill>
        <p:spPr>
          <a:xfrm>
            <a:off x="7575482" y="2697607"/>
            <a:ext cx="3849624" cy="1462857"/>
          </a:xfrm>
          <a:prstGeom prst="rect">
            <a:avLst/>
          </a:prstGeom>
        </p:spPr>
      </p:pic>
      <p:sp>
        <p:nvSpPr>
          <p:cNvPr id="6" name="TextBox 5">
            <a:extLst>
              <a:ext uri="{FF2B5EF4-FFF2-40B4-BE49-F238E27FC236}">
                <a16:creationId xmlns:a16="http://schemas.microsoft.com/office/drawing/2014/main" id="{10926A7A-0E93-C52D-9402-C758292D6092}"/>
              </a:ext>
            </a:extLst>
          </p:cNvPr>
          <p:cNvSpPr txBox="1"/>
          <p:nvPr/>
        </p:nvSpPr>
        <p:spPr>
          <a:xfrm>
            <a:off x="7433816" y="6358759"/>
            <a:ext cx="4127174" cy="246221"/>
          </a:xfrm>
          <a:prstGeom prst="rect">
            <a:avLst/>
          </a:prstGeom>
          <a:noFill/>
        </p:spPr>
        <p:txBody>
          <a:bodyPr wrap="square" rtlCol="0">
            <a:spAutoFit/>
          </a:bodyPr>
          <a:lstStyle/>
          <a:p>
            <a:r>
              <a:rPr lang="en-US" sz="1000" dirty="0"/>
              <a:t>With thanks to Rasmus Ekman.</a:t>
            </a:r>
          </a:p>
        </p:txBody>
      </p:sp>
      <p:sp>
        <p:nvSpPr>
          <p:cNvPr id="7" name="TextBox 6">
            <a:extLst>
              <a:ext uri="{FF2B5EF4-FFF2-40B4-BE49-F238E27FC236}">
                <a16:creationId xmlns:a16="http://schemas.microsoft.com/office/drawing/2014/main" id="{CD09055F-03A1-3C11-AD78-FAE155E9251E}"/>
              </a:ext>
            </a:extLst>
          </p:cNvPr>
          <p:cNvSpPr txBox="1"/>
          <p:nvPr/>
        </p:nvSpPr>
        <p:spPr>
          <a:xfrm>
            <a:off x="7575482" y="4340772"/>
            <a:ext cx="3849624" cy="830997"/>
          </a:xfrm>
          <a:prstGeom prst="rect">
            <a:avLst/>
          </a:prstGeom>
          <a:noFill/>
        </p:spPr>
        <p:txBody>
          <a:bodyPr wrap="square" rtlCol="0">
            <a:spAutoFit/>
          </a:bodyPr>
          <a:lstStyle/>
          <a:p>
            <a:r>
              <a:rPr lang="en-US" sz="1200" dirty="0"/>
              <a:t>The basic structure of a retention road. The curve of the road directs water to the edges, where it filters through the green space into a reservoir. Infiltration areas can also be placed in a median.</a:t>
            </a:r>
          </a:p>
        </p:txBody>
      </p:sp>
    </p:spTree>
    <p:extLst>
      <p:ext uri="{BB962C8B-B14F-4D97-AF65-F5344CB8AC3E}">
        <p14:creationId xmlns:p14="http://schemas.microsoft.com/office/powerpoint/2010/main" val="8068066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33733-5C07-9610-4285-5F34DACD5162}"/>
              </a:ext>
            </a:extLst>
          </p:cNvPr>
          <p:cNvSpPr>
            <a:spLocks noGrp="1"/>
          </p:cNvSpPr>
          <p:nvPr>
            <p:ph type="title"/>
          </p:nvPr>
        </p:nvSpPr>
        <p:spPr/>
        <p:txBody>
          <a:bodyPr/>
          <a:lstStyle/>
          <a:p>
            <a:r>
              <a:rPr lang="en-US" dirty="0"/>
              <a:t>Pilot Project and Process</a:t>
            </a:r>
          </a:p>
        </p:txBody>
      </p:sp>
      <p:sp>
        <p:nvSpPr>
          <p:cNvPr id="3" name="Text Placeholder 2">
            <a:extLst>
              <a:ext uri="{FF2B5EF4-FFF2-40B4-BE49-F238E27FC236}">
                <a16:creationId xmlns:a16="http://schemas.microsoft.com/office/drawing/2014/main" id="{D0511215-97AD-CFCB-B2D4-C8D20B2A55D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87853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C2DDC-E786-8B6D-3468-4684DC147448}"/>
              </a:ext>
            </a:extLst>
          </p:cNvPr>
          <p:cNvSpPr>
            <a:spLocks noGrp="1"/>
          </p:cNvSpPr>
          <p:nvPr>
            <p:ph type="title"/>
          </p:nvPr>
        </p:nvSpPr>
        <p:spPr/>
        <p:txBody>
          <a:bodyPr/>
          <a:lstStyle/>
          <a:p>
            <a:r>
              <a:rPr lang="en-US" dirty="0"/>
              <a:t>Pilot Project</a:t>
            </a:r>
          </a:p>
        </p:txBody>
      </p:sp>
      <p:sp>
        <p:nvSpPr>
          <p:cNvPr id="3" name="Content Placeholder 2">
            <a:extLst>
              <a:ext uri="{FF2B5EF4-FFF2-40B4-BE49-F238E27FC236}">
                <a16:creationId xmlns:a16="http://schemas.microsoft.com/office/drawing/2014/main" id="{3586FE04-E72C-0FBD-5752-7095498A0848}"/>
              </a:ext>
            </a:extLst>
          </p:cNvPr>
          <p:cNvSpPr>
            <a:spLocks noGrp="1"/>
          </p:cNvSpPr>
          <p:nvPr>
            <p:ph idx="1"/>
          </p:nvPr>
        </p:nvSpPr>
        <p:spPr/>
        <p:txBody>
          <a:bodyPr>
            <a:normAutofit fontScale="92500" lnSpcReduction="10000"/>
          </a:bodyPr>
          <a:lstStyle/>
          <a:p>
            <a:pPr marL="0" indent="0">
              <a:buNone/>
            </a:pPr>
            <a:r>
              <a:rPr lang="en-US" dirty="0"/>
              <a:t>To test the effect of pedestrianization and human-scale interventions, we will put in place a two-week-long pilot project putting in place temporary interventions along just this short stretch of the street. The temporary interventions will be:</a:t>
            </a:r>
          </a:p>
          <a:p>
            <a:r>
              <a:rPr lang="en-US" dirty="0"/>
              <a:t>Closing down one lane of car traffic in each direction, moving the bike and parking lane to take up that space, and placing human-scale interventions such as food trucks, temporary greenery, and makeshift parklets in the new space (blocked off by bollards for safety)</a:t>
            </a:r>
          </a:p>
          <a:p>
            <a:pPr lvl="1"/>
            <a:r>
              <a:rPr lang="en-US" dirty="0"/>
              <a:t>Food trucks are a time-honored Madison tradition, and many local entrepreneurs start out running a food truck rather than a full restaurant. Inviting food trucks into the space as part of our intervention allows the city to support small businesses and the growing diversity of our food scene. </a:t>
            </a:r>
          </a:p>
          <a:p>
            <a:r>
              <a:rPr lang="en-US" dirty="0"/>
              <a:t>Bringing in temporary seating and allowing local businesses to expand outdoor seating into parklets to provide pedestrians with places to sit and stay</a:t>
            </a:r>
          </a:p>
          <a:p>
            <a:r>
              <a:rPr lang="en-US" dirty="0"/>
              <a:t>Using bollards and temporary paint to create temporary curb extensions at Baldwin-East Washington intersection</a:t>
            </a:r>
          </a:p>
        </p:txBody>
      </p:sp>
    </p:spTree>
    <p:extLst>
      <p:ext uri="{BB962C8B-B14F-4D97-AF65-F5344CB8AC3E}">
        <p14:creationId xmlns:p14="http://schemas.microsoft.com/office/powerpoint/2010/main" val="9973646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5FBE1-64A0-7ABE-1CD8-FF72E6050A09}"/>
              </a:ext>
            </a:extLst>
          </p:cNvPr>
          <p:cNvSpPr>
            <a:spLocks noGrp="1"/>
          </p:cNvSpPr>
          <p:nvPr>
            <p:ph type="title"/>
          </p:nvPr>
        </p:nvSpPr>
        <p:spPr/>
        <p:txBody>
          <a:bodyPr/>
          <a:lstStyle/>
          <a:p>
            <a:r>
              <a:rPr lang="en-US" dirty="0"/>
              <a:t>Pilot Project Cross-Section</a:t>
            </a:r>
          </a:p>
        </p:txBody>
      </p:sp>
      <p:pic>
        <p:nvPicPr>
          <p:cNvPr id="5" name="Content Placeholder 4" descr="A picture containing text, sky, outdoor, day&#10;&#10;Description automatically generated">
            <a:extLst>
              <a:ext uri="{FF2B5EF4-FFF2-40B4-BE49-F238E27FC236}">
                <a16:creationId xmlns:a16="http://schemas.microsoft.com/office/drawing/2014/main" id="{A806E0C6-7D9C-7AD5-19EB-1F47154AE36D}"/>
              </a:ext>
            </a:extLst>
          </p:cNvPr>
          <p:cNvPicPr>
            <a:picLocks noGrp="1" noChangeAspect="1"/>
          </p:cNvPicPr>
          <p:nvPr>
            <p:ph idx="1"/>
          </p:nvPr>
        </p:nvPicPr>
        <p:blipFill rotWithShape="1">
          <a:blip r:embed="rId2"/>
          <a:srcRect l="11322" t="44530" r="11232"/>
          <a:stretch/>
        </p:blipFill>
        <p:spPr>
          <a:xfrm>
            <a:off x="1643061" y="2052887"/>
            <a:ext cx="9262115" cy="1812494"/>
          </a:xfrm>
        </p:spPr>
      </p:pic>
      <p:pic>
        <p:nvPicPr>
          <p:cNvPr id="7" name="Picture 6" descr="A picture containing text, day&#10;&#10;Description automatically generated">
            <a:extLst>
              <a:ext uri="{FF2B5EF4-FFF2-40B4-BE49-F238E27FC236}">
                <a16:creationId xmlns:a16="http://schemas.microsoft.com/office/drawing/2014/main" id="{97642C27-2A82-AC66-9B0C-A6AF7621CBAF}"/>
              </a:ext>
            </a:extLst>
          </p:cNvPr>
          <p:cNvPicPr>
            <a:picLocks noChangeAspect="1"/>
          </p:cNvPicPr>
          <p:nvPr/>
        </p:nvPicPr>
        <p:blipFill rotWithShape="1">
          <a:blip r:embed="rId3"/>
          <a:srcRect l="11952" t="44268" r="11256" b="-1"/>
          <a:stretch/>
        </p:blipFill>
        <p:spPr>
          <a:xfrm>
            <a:off x="1643060" y="4150506"/>
            <a:ext cx="9262116" cy="1836555"/>
          </a:xfrm>
          <a:prstGeom prst="rect">
            <a:avLst/>
          </a:prstGeom>
        </p:spPr>
      </p:pic>
      <p:sp>
        <p:nvSpPr>
          <p:cNvPr id="8" name="Rounded Rectangle 7">
            <a:extLst>
              <a:ext uri="{FF2B5EF4-FFF2-40B4-BE49-F238E27FC236}">
                <a16:creationId xmlns:a16="http://schemas.microsoft.com/office/drawing/2014/main" id="{C1AF7EE3-98F7-191D-1166-71717486D9EB}"/>
              </a:ext>
            </a:extLst>
          </p:cNvPr>
          <p:cNvSpPr/>
          <p:nvPr/>
        </p:nvSpPr>
        <p:spPr>
          <a:xfrm>
            <a:off x="4514850" y="2171700"/>
            <a:ext cx="2600325" cy="442913"/>
          </a:xfrm>
          <a:prstGeom prst="roundRect">
            <a:avLst/>
          </a:prstGeom>
          <a:ln>
            <a:solidFill>
              <a:srgbClr val="A65F7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Current</a:t>
            </a:r>
          </a:p>
        </p:txBody>
      </p:sp>
      <p:sp>
        <p:nvSpPr>
          <p:cNvPr id="9" name="Rounded Rectangle 8">
            <a:extLst>
              <a:ext uri="{FF2B5EF4-FFF2-40B4-BE49-F238E27FC236}">
                <a16:creationId xmlns:a16="http://schemas.microsoft.com/office/drawing/2014/main" id="{05FECF53-CA14-3ED7-7D28-E5E7F11356BA}"/>
              </a:ext>
            </a:extLst>
          </p:cNvPr>
          <p:cNvSpPr/>
          <p:nvPr/>
        </p:nvSpPr>
        <p:spPr>
          <a:xfrm>
            <a:off x="4514850" y="4334494"/>
            <a:ext cx="2600325" cy="403761"/>
          </a:xfrm>
          <a:prstGeom prst="roundRect">
            <a:avLst/>
          </a:prstGeom>
          <a:ln>
            <a:solidFill>
              <a:srgbClr val="A65F7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Pilot</a:t>
            </a:r>
          </a:p>
        </p:txBody>
      </p:sp>
      <p:sp>
        <p:nvSpPr>
          <p:cNvPr id="10" name="Rectangle 9">
            <a:extLst>
              <a:ext uri="{FF2B5EF4-FFF2-40B4-BE49-F238E27FC236}">
                <a16:creationId xmlns:a16="http://schemas.microsoft.com/office/drawing/2014/main" id="{F4D24348-8988-3E36-7D6F-3F011B7E4D50}"/>
              </a:ext>
            </a:extLst>
          </p:cNvPr>
          <p:cNvSpPr/>
          <p:nvPr/>
        </p:nvSpPr>
        <p:spPr>
          <a:xfrm>
            <a:off x="7303325" y="4916384"/>
            <a:ext cx="1721922" cy="1223159"/>
          </a:xfrm>
          <a:prstGeom prst="rect">
            <a:avLst/>
          </a:prstGeom>
          <a:noFill/>
          <a:ln w="28575">
            <a:solidFill>
              <a:srgbClr val="AD21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D363531-640D-3D85-80A3-6B19B22961C2}"/>
              </a:ext>
            </a:extLst>
          </p:cNvPr>
          <p:cNvSpPr/>
          <p:nvPr/>
        </p:nvSpPr>
        <p:spPr>
          <a:xfrm>
            <a:off x="2751271" y="4916384"/>
            <a:ext cx="1721922" cy="1223159"/>
          </a:xfrm>
          <a:prstGeom prst="rect">
            <a:avLst/>
          </a:prstGeom>
          <a:noFill/>
          <a:ln w="28575">
            <a:solidFill>
              <a:srgbClr val="AD21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E180CF9-5A3B-0177-8CA3-97DCDF041C58}"/>
              </a:ext>
            </a:extLst>
          </p:cNvPr>
          <p:cNvSpPr/>
          <p:nvPr/>
        </p:nvSpPr>
        <p:spPr>
          <a:xfrm>
            <a:off x="2792928" y="2698707"/>
            <a:ext cx="1721922" cy="1223159"/>
          </a:xfrm>
          <a:prstGeom prst="rect">
            <a:avLst/>
          </a:prstGeom>
          <a:noFill/>
          <a:ln w="28575">
            <a:solidFill>
              <a:srgbClr val="AD21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9DA5315-D57B-1443-2C48-BE1C0E9355CF}"/>
              </a:ext>
            </a:extLst>
          </p:cNvPr>
          <p:cNvSpPr/>
          <p:nvPr/>
        </p:nvSpPr>
        <p:spPr>
          <a:xfrm>
            <a:off x="7303325" y="2704542"/>
            <a:ext cx="1721922" cy="1223159"/>
          </a:xfrm>
          <a:prstGeom prst="rect">
            <a:avLst/>
          </a:prstGeom>
          <a:noFill/>
          <a:ln w="28575">
            <a:solidFill>
              <a:srgbClr val="AD21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6898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55EC0-676C-2A4A-F16C-39086FD962D3}"/>
              </a:ext>
            </a:extLst>
          </p:cNvPr>
          <p:cNvSpPr>
            <a:spLocks noGrp="1"/>
          </p:cNvSpPr>
          <p:nvPr>
            <p:ph type="title"/>
          </p:nvPr>
        </p:nvSpPr>
        <p:spPr/>
        <p:txBody>
          <a:bodyPr/>
          <a:lstStyle/>
          <a:p>
            <a:r>
              <a:rPr lang="en-US" dirty="0"/>
              <a:t>Baldwin-East Washington Intersection</a:t>
            </a:r>
          </a:p>
        </p:txBody>
      </p:sp>
      <p:pic>
        <p:nvPicPr>
          <p:cNvPr id="5" name="Content Placeholder 4" descr="A picture containing text, whiteboard&#10;&#10;Description automatically generated">
            <a:extLst>
              <a:ext uri="{FF2B5EF4-FFF2-40B4-BE49-F238E27FC236}">
                <a16:creationId xmlns:a16="http://schemas.microsoft.com/office/drawing/2014/main" id="{82568928-1EA5-25B9-46A7-57240867862B}"/>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sharpenSoften amount="65000"/>
                    </a14:imgEffect>
                    <a14:imgEffect>
                      <a14:colorTemperature colorTemp="5277"/>
                    </a14:imgEffect>
                    <a14:imgEffect>
                      <a14:saturation sat="0"/>
                    </a14:imgEffect>
                    <a14:imgEffect>
                      <a14:brightnessContrast bright="4000"/>
                    </a14:imgEffect>
                  </a14:imgLayer>
                </a14:imgProps>
              </a:ext>
            </a:extLst>
          </a:blip>
          <a:srcRect l="8427" t="6313" r="22802" b="6478"/>
          <a:stretch/>
        </p:blipFill>
        <p:spPr>
          <a:xfrm rot="5400000">
            <a:off x="862180" y="1879231"/>
            <a:ext cx="4303524" cy="4093020"/>
          </a:xfrm>
        </p:spPr>
      </p:pic>
      <p:pic>
        <p:nvPicPr>
          <p:cNvPr id="7" name="Picture 6" descr="A white board with writing on it&#10;&#10;Description automatically generated with medium confidence">
            <a:extLst>
              <a:ext uri="{FF2B5EF4-FFF2-40B4-BE49-F238E27FC236}">
                <a16:creationId xmlns:a16="http://schemas.microsoft.com/office/drawing/2014/main" id="{4E3CD09C-6408-78E5-C7B7-5C4508E66B82}"/>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80000"/>
                    </a14:imgEffect>
                    <a14:imgEffect>
                      <a14:brightnessContrast bright="12000"/>
                    </a14:imgEffect>
                  </a14:imgLayer>
                </a14:imgProps>
              </a:ext>
            </a:extLst>
          </a:blip>
          <a:srcRect l="11232" t="4602" r="16600" b="4351"/>
          <a:stretch/>
        </p:blipFill>
        <p:spPr>
          <a:xfrm rot="5400000">
            <a:off x="7015757" y="1889772"/>
            <a:ext cx="4303522" cy="4071937"/>
          </a:xfrm>
          <a:prstGeom prst="rect">
            <a:avLst/>
          </a:prstGeom>
        </p:spPr>
      </p:pic>
      <p:sp>
        <p:nvSpPr>
          <p:cNvPr id="8" name="TextBox 7">
            <a:extLst>
              <a:ext uri="{FF2B5EF4-FFF2-40B4-BE49-F238E27FC236}">
                <a16:creationId xmlns:a16="http://schemas.microsoft.com/office/drawing/2014/main" id="{A36AD3DE-1D53-A846-2DFF-5004D153DB4B}"/>
              </a:ext>
            </a:extLst>
          </p:cNvPr>
          <p:cNvSpPr txBox="1"/>
          <p:nvPr/>
        </p:nvSpPr>
        <p:spPr>
          <a:xfrm>
            <a:off x="5284519" y="2052886"/>
            <a:ext cx="1460665" cy="2092881"/>
          </a:xfrm>
          <a:prstGeom prst="rect">
            <a:avLst/>
          </a:prstGeom>
          <a:noFill/>
        </p:spPr>
        <p:txBody>
          <a:bodyPr wrap="square" rtlCol="0">
            <a:spAutoFit/>
          </a:bodyPr>
          <a:lstStyle/>
          <a:p>
            <a:r>
              <a:rPr lang="en-US" sz="1000" dirty="0"/>
              <a:t>Left: A simple sketch of the intersection as it is now.</a:t>
            </a:r>
          </a:p>
          <a:p>
            <a:r>
              <a:rPr lang="en-US" sz="1000" dirty="0"/>
              <a:t>Right: The intersection with temporary interventions. Note moved bike and parking lane, curb extensions, and space blocked off for parklets, food trucks and outdoor seating.</a:t>
            </a:r>
          </a:p>
        </p:txBody>
      </p:sp>
    </p:spTree>
    <p:extLst>
      <p:ext uri="{BB962C8B-B14F-4D97-AF65-F5344CB8AC3E}">
        <p14:creationId xmlns:p14="http://schemas.microsoft.com/office/powerpoint/2010/main" val="5687074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BC735-02B1-A32C-29D6-8D3A133A470D}"/>
              </a:ext>
            </a:extLst>
          </p:cNvPr>
          <p:cNvSpPr>
            <a:spLocks noGrp="1"/>
          </p:cNvSpPr>
          <p:nvPr>
            <p:ph type="title"/>
          </p:nvPr>
        </p:nvSpPr>
        <p:spPr/>
        <p:txBody>
          <a:bodyPr/>
          <a:lstStyle/>
          <a:p>
            <a:r>
              <a:rPr lang="en-US" dirty="0"/>
              <a:t>For Reference:</a:t>
            </a:r>
          </a:p>
        </p:txBody>
      </p:sp>
      <p:pic>
        <p:nvPicPr>
          <p:cNvPr id="5" name="Content Placeholder 4" descr="A person riding a bicycle on a sidewalk&#10;&#10;Description automatically generated with low confidence">
            <a:extLst>
              <a:ext uri="{FF2B5EF4-FFF2-40B4-BE49-F238E27FC236}">
                <a16:creationId xmlns:a16="http://schemas.microsoft.com/office/drawing/2014/main" id="{730D670D-C708-37D5-5B76-C734999DBC8F}"/>
              </a:ext>
            </a:extLst>
          </p:cNvPr>
          <p:cNvPicPr>
            <a:picLocks noGrp="1" noChangeAspect="1"/>
          </p:cNvPicPr>
          <p:nvPr>
            <p:ph idx="1"/>
          </p:nvPr>
        </p:nvPicPr>
        <p:blipFill>
          <a:blip r:embed="rId2"/>
          <a:stretch>
            <a:fillRect/>
          </a:stretch>
        </p:blipFill>
        <p:spPr>
          <a:xfrm>
            <a:off x="6096000" y="811454"/>
            <a:ext cx="4961431" cy="2591627"/>
          </a:xfrm>
        </p:spPr>
      </p:pic>
      <p:pic>
        <p:nvPicPr>
          <p:cNvPr id="7" name="Picture 6" descr="A bird's eye view of a city&#10;&#10;Description automatically generated with low confidence">
            <a:extLst>
              <a:ext uri="{FF2B5EF4-FFF2-40B4-BE49-F238E27FC236}">
                <a16:creationId xmlns:a16="http://schemas.microsoft.com/office/drawing/2014/main" id="{65BE1FE1-CCA4-5355-E55F-B88FFDF2CE8A}"/>
              </a:ext>
            </a:extLst>
          </p:cNvPr>
          <p:cNvPicPr>
            <a:picLocks noChangeAspect="1"/>
          </p:cNvPicPr>
          <p:nvPr/>
        </p:nvPicPr>
        <p:blipFill>
          <a:blip r:embed="rId3"/>
          <a:stretch>
            <a:fillRect/>
          </a:stretch>
        </p:blipFill>
        <p:spPr>
          <a:xfrm>
            <a:off x="7841349" y="3662411"/>
            <a:ext cx="3512451" cy="2285408"/>
          </a:xfrm>
          <a:prstGeom prst="rect">
            <a:avLst/>
          </a:prstGeom>
        </p:spPr>
      </p:pic>
      <p:pic>
        <p:nvPicPr>
          <p:cNvPr id="9" name="Picture 8" descr="A picture containing outdoor, ground, street, sidewalk&#10;&#10;Description automatically generated">
            <a:extLst>
              <a:ext uri="{FF2B5EF4-FFF2-40B4-BE49-F238E27FC236}">
                <a16:creationId xmlns:a16="http://schemas.microsoft.com/office/drawing/2014/main" id="{4A4E500F-34E4-3966-FD3D-20C82E483098}"/>
              </a:ext>
            </a:extLst>
          </p:cNvPr>
          <p:cNvPicPr>
            <a:picLocks noChangeAspect="1"/>
          </p:cNvPicPr>
          <p:nvPr/>
        </p:nvPicPr>
        <p:blipFill>
          <a:blip r:embed="rId4"/>
          <a:stretch>
            <a:fillRect/>
          </a:stretch>
        </p:blipFill>
        <p:spPr>
          <a:xfrm>
            <a:off x="838200" y="2107267"/>
            <a:ext cx="4442317" cy="2971160"/>
          </a:xfrm>
          <a:prstGeom prst="rect">
            <a:avLst/>
          </a:prstGeom>
        </p:spPr>
      </p:pic>
      <p:sp>
        <p:nvSpPr>
          <p:cNvPr id="12" name="TextBox 11">
            <a:extLst>
              <a:ext uri="{FF2B5EF4-FFF2-40B4-BE49-F238E27FC236}">
                <a16:creationId xmlns:a16="http://schemas.microsoft.com/office/drawing/2014/main" id="{F7912C33-DCA8-334D-AEED-97287C5896D9}"/>
              </a:ext>
            </a:extLst>
          </p:cNvPr>
          <p:cNvSpPr txBox="1"/>
          <p:nvPr/>
        </p:nvSpPr>
        <p:spPr>
          <a:xfrm>
            <a:off x="5586413" y="3592847"/>
            <a:ext cx="1943100" cy="2400657"/>
          </a:xfrm>
          <a:prstGeom prst="rect">
            <a:avLst/>
          </a:prstGeom>
          <a:noFill/>
        </p:spPr>
        <p:txBody>
          <a:bodyPr wrap="square" rtlCol="0">
            <a:spAutoFit/>
          </a:bodyPr>
          <a:lstStyle/>
          <a:p>
            <a:r>
              <a:rPr lang="en-US" sz="1000" dirty="0"/>
              <a:t>Top: A temporary bicycle lane on Main Street of Ottumwa, IA (Better Block). Temporary buffers like this can create human scale and extend pedestrian space (when not occupied by a bike lane).</a:t>
            </a:r>
          </a:p>
          <a:p>
            <a:r>
              <a:rPr lang="en-US" sz="1000" dirty="0"/>
              <a:t>Right: Temporary curb extensions from the same project. Painted curb extensions, rather than classic white markings, help demonstrate to cars that they need to avoid the space (Manuel Calvo).</a:t>
            </a:r>
          </a:p>
        </p:txBody>
      </p:sp>
      <p:sp>
        <p:nvSpPr>
          <p:cNvPr id="13" name="TextBox 12">
            <a:extLst>
              <a:ext uri="{FF2B5EF4-FFF2-40B4-BE49-F238E27FC236}">
                <a16:creationId xmlns:a16="http://schemas.microsoft.com/office/drawing/2014/main" id="{D6DA1D2A-C366-9451-40A6-E68B69719073}"/>
              </a:ext>
            </a:extLst>
          </p:cNvPr>
          <p:cNvSpPr txBox="1"/>
          <p:nvPr/>
        </p:nvSpPr>
        <p:spPr>
          <a:xfrm>
            <a:off x="838200" y="5272644"/>
            <a:ext cx="4339442" cy="1015663"/>
          </a:xfrm>
          <a:prstGeom prst="rect">
            <a:avLst/>
          </a:prstGeom>
          <a:noFill/>
        </p:spPr>
        <p:txBody>
          <a:bodyPr wrap="square" rtlCol="0">
            <a:spAutoFit/>
          </a:bodyPr>
          <a:lstStyle/>
          <a:p>
            <a:r>
              <a:rPr lang="en-US" sz="1000" dirty="0"/>
              <a:t>The first parklet in Ireland. This temporary parklet was built for a two-week stay to test how effective parklets would be on this street in Dublin. Similar temporary installations could test out different design concepts and ways to provide pedestrian space on East Washington. (</a:t>
            </a:r>
            <a:r>
              <a:rPr lang="en-US" sz="1000" dirty="0">
                <a:hlinkClick r:id="rId5"/>
              </a:rPr>
              <a:t>https://commondesigns.wordpress.com/2012/09/23/dublins-first-parklet/</a:t>
            </a:r>
            <a:r>
              <a:rPr lang="en-US" sz="1000" dirty="0"/>
              <a:t>)</a:t>
            </a:r>
          </a:p>
        </p:txBody>
      </p:sp>
    </p:spTree>
    <p:extLst>
      <p:ext uri="{BB962C8B-B14F-4D97-AF65-F5344CB8AC3E}">
        <p14:creationId xmlns:p14="http://schemas.microsoft.com/office/powerpoint/2010/main" val="4283328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033FF-2397-4434-2119-EBB45D53BADF}"/>
              </a:ext>
            </a:extLst>
          </p:cNvPr>
          <p:cNvSpPr>
            <a:spLocks noGrp="1"/>
          </p:cNvSpPr>
          <p:nvPr>
            <p:ph type="title"/>
          </p:nvPr>
        </p:nvSpPr>
        <p:spPr/>
        <p:txBody>
          <a:bodyPr/>
          <a:lstStyle/>
          <a:p>
            <a:r>
              <a:rPr lang="en-US" dirty="0"/>
              <a:t>Collecting Pilot Project Data</a:t>
            </a:r>
          </a:p>
        </p:txBody>
      </p:sp>
      <p:sp>
        <p:nvSpPr>
          <p:cNvPr id="3" name="Content Placeholder 2">
            <a:extLst>
              <a:ext uri="{FF2B5EF4-FFF2-40B4-BE49-F238E27FC236}">
                <a16:creationId xmlns:a16="http://schemas.microsoft.com/office/drawing/2014/main" id="{AD270FB7-20B9-301D-8346-6B7EA07B92D8}"/>
              </a:ext>
            </a:extLst>
          </p:cNvPr>
          <p:cNvSpPr>
            <a:spLocks noGrp="1"/>
          </p:cNvSpPr>
          <p:nvPr>
            <p:ph idx="1"/>
          </p:nvPr>
        </p:nvSpPr>
        <p:spPr/>
        <p:txBody>
          <a:bodyPr/>
          <a:lstStyle/>
          <a:p>
            <a:pPr marL="0" indent="0">
              <a:buNone/>
            </a:pPr>
            <a:r>
              <a:rPr lang="en-US" dirty="0"/>
              <a:t>It’s important to use the pilot project as a chance to get an understanding of what interventions work on East Wash. Thus, we will collect qualitative data on street use before and during the project, focusing particularly on:</a:t>
            </a:r>
          </a:p>
          <a:p>
            <a:r>
              <a:rPr lang="en-US" dirty="0"/>
              <a:t>Pedestrians walking on sidewalks and crossing the street</a:t>
            </a:r>
          </a:p>
          <a:p>
            <a:r>
              <a:rPr lang="en-US" dirty="0"/>
              <a:t>Pedestrians sitting or staying in the space</a:t>
            </a:r>
          </a:p>
          <a:p>
            <a:r>
              <a:rPr lang="en-US" dirty="0"/>
              <a:t>Dangerous car-pedestrian or car-bike interactions</a:t>
            </a:r>
          </a:p>
          <a:p>
            <a:r>
              <a:rPr lang="en-US" dirty="0"/>
              <a:t>How pedestrians feel about the space (through interviews)</a:t>
            </a:r>
          </a:p>
          <a:p>
            <a:pPr marL="0" indent="0">
              <a:buNone/>
            </a:pPr>
            <a:endParaRPr lang="en-US" dirty="0"/>
          </a:p>
        </p:txBody>
      </p:sp>
    </p:spTree>
    <p:extLst>
      <p:ext uri="{BB962C8B-B14F-4D97-AF65-F5344CB8AC3E}">
        <p14:creationId xmlns:p14="http://schemas.microsoft.com/office/powerpoint/2010/main" val="20395377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55BB1-7AF3-7BC2-8B04-ECED9608B59A}"/>
              </a:ext>
            </a:extLst>
          </p:cNvPr>
          <p:cNvSpPr>
            <a:spLocks noGrp="1"/>
          </p:cNvSpPr>
          <p:nvPr>
            <p:ph type="title"/>
          </p:nvPr>
        </p:nvSpPr>
        <p:spPr/>
        <p:txBody>
          <a:bodyPr/>
          <a:lstStyle/>
          <a:p>
            <a:r>
              <a:rPr lang="en-US" dirty="0"/>
              <a:t>Process</a:t>
            </a:r>
          </a:p>
        </p:txBody>
      </p:sp>
      <p:graphicFrame>
        <p:nvGraphicFramePr>
          <p:cNvPr id="4" name="Table 4">
            <a:extLst>
              <a:ext uri="{FF2B5EF4-FFF2-40B4-BE49-F238E27FC236}">
                <a16:creationId xmlns:a16="http://schemas.microsoft.com/office/drawing/2014/main" id="{770785CB-DF1A-A725-B5AA-88C7FA5FCCFE}"/>
              </a:ext>
            </a:extLst>
          </p:cNvPr>
          <p:cNvGraphicFramePr>
            <a:graphicFrameLocks noGrp="1"/>
          </p:cNvGraphicFramePr>
          <p:nvPr>
            <p:ph idx="1"/>
            <p:extLst>
              <p:ext uri="{D42A27DB-BD31-4B8C-83A1-F6EECF244321}">
                <p14:modId xmlns:p14="http://schemas.microsoft.com/office/powerpoint/2010/main" val="2870231330"/>
              </p:ext>
            </p:extLst>
          </p:nvPr>
        </p:nvGraphicFramePr>
        <p:xfrm>
          <a:off x="838199" y="1767840"/>
          <a:ext cx="10515600" cy="2255520"/>
        </p:xfrm>
        <a:graphic>
          <a:graphicData uri="http://schemas.openxmlformats.org/drawingml/2006/table">
            <a:tbl>
              <a:tblPr firstRow="1" bandRow="1">
                <a:tableStyleId>{00A15C55-8517-42AA-B614-E9B94910E393}</a:tableStyleId>
              </a:tblPr>
              <a:tblGrid>
                <a:gridCol w="2103120">
                  <a:extLst>
                    <a:ext uri="{9D8B030D-6E8A-4147-A177-3AD203B41FA5}">
                      <a16:colId xmlns:a16="http://schemas.microsoft.com/office/drawing/2014/main" val="3437839264"/>
                    </a:ext>
                  </a:extLst>
                </a:gridCol>
                <a:gridCol w="2103120">
                  <a:extLst>
                    <a:ext uri="{9D8B030D-6E8A-4147-A177-3AD203B41FA5}">
                      <a16:colId xmlns:a16="http://schemas.microsoft.com/office/drawing/2014/main" val="3166622747"/>
                    </a:ext>
                  </a:extLst>
                </a:gridCol>
                <a:gridCol w="2103120">
                  <a:extLst>
                    <a:ext uri="{9D8B030D-6E8A-4147-A177-3AD203B41FA5}">
                      <a16:colId xmlns:a16="http://schemas.microsoft.com/office/drawing/2014/main" val="3556256853"/>
                    </a:ext>
                  </a:extLst>
                </a:gridCol>
                <a:gridCol w="2103120">
                  <a:extLst>
                    <a:ext uri="{9D8B030D-6E8A-4147-A177-3AD203B41FA5}">
                      <a16:colId xmlns:a16="http://schemas.microsoft.com/office/drawing/2014/main" val="26023690"/>
                    </a:ext>
                  </a:extLst>
                </a:gridCol>
                <a:gridCol w="2103120">
                  <a:extLst>
                    <a:ext uri="{9D8B030D-6E8A-4147-A177-3AD203B41FA5}">
                      <a16:colId xmlns:a16="http://schemas.microsoft.com/office/drawing/2014/main" val="3631184777"/>
                    </a:ext>
                  </a:extLst>
                </a:gridCol>
              </a:tblGrid>
              <a:tr h="370840">
                <a:tc>
                  <a:txBody>
                    <a:bodyPr/>
                    <a:lstStyle/>
                    <a:p>
                      <a:r>
                        <a:rPr lang="en-US" sz="1400" dirty="0"/>
                        <a:t>Stage 1: Community Support</a:t>
                      </a:r>
                    </a:p>
                  </a:txBody>
                  <a:tcPr/>
                </a:tc>
                <a:tc>
                  <a:txBody>
                    <a:bodyPr/>
                    <a:lstStyle/>
                    <a:p>
                      <a:r>
                        <a:rPr lang="en-US" sz="1400" dirty="0"/>
                        <a:t>Stage 2: Involving the City</a:t>
                      </a:r>
                    </a:p>
                  </a:txBody>
                  <a:tcPr/>
                </a:tc>
                <a:tc>
                  <a:txBody>
                    <a:bodyPr/>
                    <a:lstStyle/>
                    <a:p>
                      <a:r>
                        <a:rPr lang="en-US" sz="1400" dirty="0"/>
                        <a:t>Stage 3: Project Approval</a:t>
                      </a:r>
                    </a:p>
                  </a:txBody>
                  <a:tcPr/>
                </a:tc>
                <a:tc>
                  <a:txBody>
                    <a:bodyPr/>
                    <a:lstStyle/>
                    <a:p>
                      <a:r>
                        <a:rPr lang="en-US" sz="1400" dirty="0"/>
                        <a:t>Stage 4: Data Collection</a:t>
                      </a:r>
                    </a:p>
                  </a:txBody>
                  <a:tcPr/>
                </a:tc>
                <a:tc>
                  <a:txBody>
                    <a:bodyPr/>
                    <a:lstStyle/>
                    <a:p>
                      <a:r>
                        <a:rPr lang="en-US" sz="1400" dirty="0"/>
                        <a:t>Stage 5: Final Design</a:t>
                      </a:r>
                    </a:p>
                  </a:txBody>
                  <a:tcPr/>
                </a:tc>
                <a:extLst>
                  <a:ext uri="{0D108BD9-81ED-4DB2-BD59-A6C34878D82A}">
                    <a16:rowId xmlns:a16="http://schemas.microsoft.com/office/drawing/2014/main" val="2094836221"/>
                  </a:ext>
                </a:extLst>
              </a:tr>
              <a:tr h="370840">
                <a:tc>
                  <a:txBody>
                    <a:bodyPr/>
                    <a:lstStyle/>
                    <a:p>
                      <a:r>
                        <a:rPr lang="en-US" sz="1200" dirty="0"/>
                        <a:t>Reach out to community stakeholders: </a:t>
                      </a:r>
                      <a:r>
                        <a:rPr lang="en-US" sz="1200" dirty="0">
                          <a:solidFill>
                            <a:schemeClr val="accent6">
                              <a:lumMod val="75000"/>
                            </a:schemeClr>
                          </a:solidFill>
                        </a:rPr>
                        <a:t>businesses</a:t>
                      </a:r>
                      <a:r>
                        <a:rPr lang="en-US" sz="1200" dirty="0"/>
                        <a:t> on the street</a:t>
                      </a:r>
                      <a:r>
                        <a:rPr lang="en-US" sz="1200" dirty="0">
                          <a:solidFill>
                            <a:srgbClr val="7030A0"/>
                          </a:solidFill>
                        </a:rPr>
                        <a:t>, local community organizations</a:t>
                      </a:r>
                      <a:r>
                        <a:rPr lang="en-US" sz="1200" dirty="0"/>
                        <a:t> (</a:t>
                      </a:r>
                      <a:r>
                        <a:rPr lang="en-US" sz="1200" dirty="0">
                          <a:solidFill>
                            <a:srgbClr val="7030A0"/>
                          </a:solidFill>
                        </a:rPr>
                        <a:t>Madison Youth Arts</a:t>
                      </a:r>
                      <a:r>
                        <a:rPr lang="en-US" sz="1200" dirty="0"/>
                        <a:t>, </a:t>
                      </a:r>
                      <a:r>
                        <a:rPr lang="en-US" sz="1200" dirty="0">
                          <a:solidFill>
                            <a:srgbClr val="7030A0"/>
                          </a:solidFill>
                        </a:rPr>
                        <a:t>Wil-Mar Neighborhood Center</a:t>
                      </a:r>
                      <a:r>
                        <a:rPr lang="en-US" sz="1200" dirty="0"/>
                        <a:t>). Get feedback and support on initial project proposal.</a:t>
                      </a:r>
                    </a:p>
                  </a:txBody>
                  <a:tcPr/>
                </a:tc>
                <a:tc>
                  <a:txBody>
                    <a:bodyPr/>
                    <a:lstStyle/>
                    <a:p>
                      <a:r>
                        <a:rPr lang="en-US" sz="1200" dirty="0"/>
                        <a:t>Propose revised project to the </a:t>
                      </a:r>
                      <a:r>
                        <a:rPr lang="en-US" sz="1200" dirty="0">
                          <a:solidFill>
                            <a:schemeClr val="accent2">
                              <a:lumMod val="50000"/>
                            </a:schemeClr>
                          </a:solidFill>
                        </a:rPr>
                        <a:t>office of the Mayor</a:t>
                      </a:r>
                      <a:r>
                        <a:rPr lang="en-US" sz="1200" dirty="0"/>
                        <a:t>. Involve also </a:t>
                      </a:r>
                      <a:r>
                        <a:rPr lang="en-US" sz="1200" dirty="0">
                          <a:solidFill>
                            <a:schemeClr val="accent2">
                              <a:lumMod val="50000"/>
                            </a:schemeClr>
                          </a:solidFill>
                        </a:rPr>
                        <a:t>Department of Planning, Community and Economic Development</a:t>
                      </a:r>
                      <a:r>
                        <a:rPr lang="en-US" sz="1200" dirty="0"/>
                        <a:t>.</a:t>
                      </a:r>
                    </a:p>
                  </a:txBody>
                  <a:tcPr/>
                </a:tc>
                <a:tc>
                  <a:txBody>
                    <a:bodyPr/>
                    <a:lstStyle/>
                    <a:p>
                      <a:r>
                        <a:rPr lang="en-US" sz="1200" dirty="0"/>
                        <a:t>Project will go through necessary channels in city government, likely including </a:t>
                      </a:r>
                      <a:r>
                        <a:rPr lang="en-US" sz="1200" dirty="0">
                          <a:solidFill>
                            <a:schemeClr val="accent2">
                              <a:lumMod val="50000"/>
                            </a:schemeClr>
                          </a:solidFill>
                        </a:rPr>
                        <a:t>Transportation, Community Development, Streets &amp; Recycling, Traffic Engineering</a:t>
                      </a:r>
                      <a:r>
                        <a:rPr lang="en-US" sz="1200" dirty="0"/>
                        <a:t>, and possibly </a:t>
                      </a:r>
                      <a:r>
                        <a:rPr lang="en-US" sz="1200" dirty="0">
                          <a:solidFill>
                            <a:schemeClr val="accent2">
                              <a:lumMod val="50000"/>
                            </a:schemeClr>
                          </a:solidFill>
                        </a:rPr>
                        <a:t>Metro Transit </a:t>
                      </a:r>
                      <a:r>
                        <a:rPr lang="en-US" sz="1200" dirty="0"/>
                        <a:t>(as it is near the Metro Transit Center).</a:t>
                      </a:r>
                    </a:p>
                  </a:txBody>
                  <a:tcPr/>
                </a:tc>
                <a:tc>
                  <a:txBody>
                    <a:bodyPr/>
                    <a:lstStyle/>
                    <a:p>
                      <a:r>
                        <a:rPr lang="en-US" sz="1200" dirty="0"/>
                        <a:t>Reach out to </a:t>
                      </a:r>
                      <a:r>
                        <a:rPr lang="en-US" sz="1200" dirty="0">
                          <a:solidFill>
                            <a:srgbClr val="009051"/>
                          </a:solidFill>
                        </a:rPr>
                        <a:t>UW-Madison</a:t>
                      </a:r>
                      <a:r>
                        <a:rPr lang="en-US" sz="1200" dirty="0"/>
                        <a:t> or </a:t>
                      </a:r>
                      <a:r>
                        <a:rPr lang="en-US" sz="1200" dirty="0">
                          <a:solidFill>
                            <a:srgbClr val="009051"/>
                          </a:solidFill>
                        </a:rPr>
                        <a:t>Madison College </a:t>
                      </a:r>
                      <a:r>
                        <a:rPr lang="en-US" sz="1200" dirty="0"/>
                        <a:t>to involve students in preliminary data collection on space use.</a:t>
                      </a:r>
                    </a:p>
                  </a:txBody>
                  <a:tcPr/>
                </a:tc>
                <a:tc>
                  <a:txBody>
                    <a:bodyPr/>
                    <a:lstStyle/>
                    <a:p>
                      <a:r>
                        <a:rPr lang="en-US" sz="1200" dirty="0"/>
                        <a:t>In collaboration with the </a:t>
                      </a:r>
                      <a:r>
                        <a:rPr lang="en-US" sz="1200" dirty="0">
                          <a:solidFill>
                            <a:schemeClr val="accent2">
                              <a:lumMod val="50000"/>
                            </a:schemeClr>
                          </a:solidFill>
                        </a:rPr>
                        <a:t>city</a:t>
                      </a:r>
                      <a:r>
                        <a:rPr lang="en-US" sz="1200" dirty="0"/>
                        <a:t> and involved </a:t>
                      </a:r>
                      <a:r>
                        <a:rPr lang="en-US" sz="1200" dirty="0">
                          <a:solidFill>
                            <a:schemeClr val="accent6">
                              <a:lumMod val="75000"/>
                            </a:schemeClr>
                          </a:solidFill>
                        </a:rPr>
                        <a:t>businesses</a:t>
                      </a:r>
                      <a:r>
                        <a:rPr lang="en-US" sz="1200" dirty="0"/>
                        <a:t>, including </a:t>
                      </a:r>
                      <a:r>
                        <a:rPr lang="en-US" sz="1200" dirty="0">
                          <a:solidFill>
                            <a:schemeClr val="accent6">
                              <a:lumMod val="75000"/>
                            </a:schemeClr>
                          </a:solidFill>
                        </a:rPr>
                        <a:t>food trucks </a:t>
                      </a:r>
                      <a:r>
                        <a:rPr lang="en-US" sz="1200" dirty="0"/>
                        <a:t>and potential parklet sponsors, the design is finalized. Materials are secured. </a:t>
                      </a:r>
                    </a:p>
                  </a:txBody>
                  <a:tcPr/>
                </a:tc>
                <a:extLst>
                  <a:ext uri="{0D108BD9-81ED-4DB2-BD59-A6C34878D82A}">
                    <a16:rowId xmlns:a16="http://schemas.microsoft.com/office/drawing/2014/main" val="3667775290"/>
                  </a:ext>
                </a:extLst>
              </a:tr>
            </a:tbl>
          </a:graphicData>
        </a:graphic>
      </p:graphicFrame>
      <p:graphicFrame>
        <p:nvGraphicFramePr>
          <p:cNvPr id="5" name="Table 5">
            <a:extLst>
              <a:ext uri="{FF2B5EF4-FFF2-40B4-BE49-F238E27FC236}">
                <a16:creationId xmlns:a16="http://schemas.microsoft.com/office/drawing/2014/main" id="{9A8A3D2D-F10E-8081-0297-16E3C3FB8313}"/>
              </a:ext>
            </a:extLst>
          </p:cNvPr>
          <p:cNvGraphicFramePr>
            <a:graphicFrameLocks noGrp="1"/>
          </p:cNvGraphicFramePr>
          <p:nvPr>
            <p:extLst>
              <p:ext uri="{D42A27DB-BD31-4B8C-83A1-F6EECF244321}">
                <p14:modId xmlns:p14="http://schemas.microsoft.com/office/powerpoint/2010/main" val="895076110"/>
              </p:ext>
            </p:extLst>
          </p:nvPr>
        </p:nvGraphicFramePr>
        <p:xfrm>
          <a:off x="1129476" y="4240917"/>
          <a:ext cx="8127999" cy="1889760"/>
        </p:xfrm>
        <a:graphic>
          <a:graphicData uri="http://schemas.openxmlformats.org/drawingml/2006/table">
            <a:tbl>
              <a:tblPr firstRow="1" bandRow="1">
                <a:tableStyleId>{00A15C55-8517-42AA-B614-E9B94910E393}</a:tableStyleId>
              </a:tblPr>
              <a:tblGrid>
                <a:gridCol w="2709333">
                  <a:extLst>
                    <a:ext uri="{9D8B030D-6E8A-4147-A177-3AD203B41FA5}">
                      <a16:colId xmlns:a16="http://schemas.microsoft.com/office/drawing/2014/main" val="1513571797"/>
                    </a:ext>
                  </a:extLst>
                </a:gridCol>
                <a:gridCol w="2709333">
                  <a:extLst>
                    <a:ext uri="{9D8B030D-6E8A-4147-A177-3AD203B41FA5}">
                      <a16:colId xmlns:a16="http://schemas.microsoft.com/office/drawing/2014/main" val="3558806245"/>
                    </a:ext>
                  </a:extLst>
                </a:gridCol>
                <a:gridCol w="2709333">
                  <a:extLst>
                    <a:ext uri="{9D8B030D-6E8A-4147-A177-3AD203B41FA5}">
                      <a16:colId xmlns:a16="http://schemas.microsoft.com/office/drawing/2014/main" val="1239615517"/>
                    </a:ext>
                  </a:extLst>
                </a:gridCol>
              </a:tblGrid>
              <a:tr h="370840">
                <a:tc>
                  <a:txBody>
                    <a:bodyPr/>
                    <a:lstStyle/>
                    <a:p>
                      <a:r>
                        <a:rPr lang="en-US" sz="1400" dirty="0"/>
                        <a:t>Stage 6: Project Installation</a:t>
                      </a:r>
                    </a:p>
                  </a:txBody>
                  <a:tcPr/>
                </a:tc>
                <a:tc>
                  <a:txBody>
                    <a:bodyPr/>
                    <a:lstStyle/>
                    <a:p>
                      <a:r>
                        <a:rPr lang="en-US" sz="1400" dirty="0"/>
                        <a:t>Stage 7: Project Tenure and Further Data Collection</a:t>
                      </a:r>
                    </a:p>
                  </a:txBody>
                  <a:tcPr/>
                </a:tc>
                <a:tc>
                  <a:txBody>
                    <a:bodyPr/>
                    <a:lstStyle/>
                    <a:p>
                      <a:r>
                        <a:rPr lang="en-US" sz="1400" dirty="0"/>
                        <a:t>Stage 8: Evaluation</a:t>
                      </a:r>
                    </a:p>
                  </a:txBody>
                  <a:tcPr/>
                </a:tc>
                <a:extLst>
                  <a:ext uri="{0D108BD9-81ED-4DB2-BD59-A6C34878D82A}">
                    <a16:rowId xmlns:a16="http://schemas.microsoft.com/office/drawing/2014/main" val="1259412900"/>
                  </a:ext>
                </a:extLst>
              </a:tr>
              <a:tr h="370840">
                <a:tc>
                  <a:txBody>
                    <a:bodyPr/>
                    <a:lstStyle/>
                    <a:p>
                      <a:r>
                        <a:rPr lang="en-US" sz="1200" dirty="0"/>
                        <a:t>Project will be installed over a weekend by volunteers. Potential collaborators include </a:t>
                      </a:r>
                      <a:r>
                        <a:rPr lang="en-US" sz="1200" dirty="0">
                          <a:solidFill>
                            <a:srgbClr val="7030A0"/>
                          </a:solidFill>
                        </a:rPr>
                        <a:t>Madison Youth Arts</a:t>
                      </a:r>
                      <a:r>
                        <a:rPr lang="en-US" sz="1200" dirty="0"/>
                        <a:t>, </a:t>
                      </a:r>
                      <a:r>
                        <a:rPr lang="en-US" sz="1200" dirty="0">
                          <a:solidFill>
                            <a:srgbClr val="009051"/>
                          </a:solidFill>
                        </a:rPr>
                        <a:t>UW-Madison School of Engineering</a:t>
                      </a:r>
                      <a:r>
                        <a:rPr lang="en-US" sz="1200" dirty="0"/>
                        <a:t>, </a:t>
                      </a:r>
                      <a:r>
                        <a:rPr lang="en-US" sz="1200" dirty="0">
                          <a:solidFill>
                            <a:srgbClr val="009051"/>
                          </a:solidFill>
                        </a:rPr>
                        <a:t>Madison College</a:t>
                      </a:r>
                      <a:r>
                        <a:rPr lang="en-US" sz="1200" dirty="0"/>
                        <a:t>, </a:t>
                      </a:r>
                      <a:r>
                        <a:rPr lang="en-US" sz="1200" dirty="0">
                          <a:solidFill>
                            <a:schemeClr val="accent6">
                              <a:lumMod val="75000"/>
                            </a:schemeClr>
                          </a:solidFill>
                        </a:rPr>
                        <a:t>Sector 67</a:t>
                      </a:r>
                      <a:r>
                        <a:rPr lang="en-US" sz="1200" dirty="0">
                          <a:solidFill>
                            <a:schemeClr val="tx1"/>
                          </a:solidFill>
                        </a:rPr>
                        <a:t>,</a:t>
                      </a:r>
                      <a:r>
                        <a:rPr lang="en-US" sz="1200" dirty="0">
                          <a:solidFill>
                            <a:srgbClr val="009051"/>
                          </a:solidFill>
                        </a:rPr>
                        <a:t> East High School</a:t>
                      </a:r>
                      <a:r>
                        <a:rPr lang="en-US" sz="1200" dirty="0"/>
                        <a:t>, and any interested </a:t>
                      </a:r>
                      <a:r>
                        <a:rPr lang="en-US" sz="1200" dirty="0">
                          <a:solidFill>
                            <a:schemeClr val="accent6">
                              <a:lumMod val="75000"/>
                            </a:schemeClr>
                          </a:solidFill>
                        </a:rPr>
                        <a:t>local businesses</a:t>
                      </a:r>
                      <a:r>
                        <a:rPr lang="en-US" sz="1200" dirty="0"/>
                        <a:t>.</a:t>
                      </a:r>
                    </a:p>
                  </a:txBody>
                  <a:tcPr/>
                </a:tc>
                <a:tc>
                  <a:txBody>
                    <a:bodyPr/>
                    <a:lstStyle/>
                    <a:p>
                      <a:r>
                        <a:rPr lang="en-US" sz="1200" dirty="0">
                          <a:solidFill>
                            <a:srgbClr val="009051"/>
                          </a:solidFill>
                        </a:rPr>
                        <a:t>College students </a:t>
                      </a:r>
                      <a:r>
                        <a:rPr lang="en-US" sz="1200" dirty="0"/>
                        <a:t>or other data collectors will monitor activity on the street at different hours. </a:t>
                      </a:r>
                      <a:r>
                        <a:rPr lang="en-US" sz="1200" dirty="0">
                          <a:solidFill>
                            <a:schemeClr val="accent6">
                              <a:lumMod val="75000"/>
                            </a:schemeClr>
                          </a:solidFill>
                        </a:rPr>
                        <a:t>Food trucks</a:t>
                      </a:r>
                      <a:r>
                        <a:rPr lang="en-US" sz="1200" dirty="0"/>
                        <a:t> and </a:t>
                      </a:r>
                      <a:r>
                        <a:rPr lang="en-US" sz="1200" dirty="0">
                          <a:solidFill>
                            <a:srgbClr val="7030A0"/>
                          </a:solidFill>
                        </a:rPr>
                        <a:t>community installations </a:t>
                      </a:r>
                      <a:r>
                        <a:rPr lang="en-US" sz="1200" dirty="0"/>
                        <a:t>are invited to occupy the space in a schedule finalized in the design stage.</a:t>
                      </a:r>
                    </a:p>
                  </a:txBody>
                  <a:tcPr/>
                </a:tc>
                <a:tc>
                  <a:txBody>
                    <a:bodyPr/>
                    <a:lstStyle/>
                    <a:p>
                      <a:r>
                        <a:rPr lang="en-US" sz="1200" dirty="0"/>
                        <a:t>Once the project is over and has been taken down over another weekend, data can be cleaned and evaluated. This would be a great place to involve the </a:t>
                      </a:r>
                      <a:r>
                        <a:rPr lang="en-US" sz="1200" dirty="0">
                          <a:solidFill>
                            <a:srgbClr val="009051"/>
                          </a:solidFill>
                        </a:rPr>
                        <a:t>UW’s American Family Data Science Institute</a:t>
                      </a:r>
                      <a:r>
                        <a:rPr lang="en-US" sz="1200" dirty="0"/>
                        <a:t>.</a:t>
                      </a:r>
                    </a:p>
                  </a:txBody>
                  <a:tcPr/>
                </a:tc>
                <a:extLst>
                  <a:ext uri="{0D108BD9-81ED-4DB2-BD59-A6C34878D82A}">
                    <a16:rowId xmlns:a16="http://schemas.microsoft.com/office/drawing/2014/main" val="2496280710"/>
                  </a:ext>
                </a:extLst>
              </a:tr>
            </a:tbl>
          </a:graphicData>
        </a:graphic>
      </p:graphicFrame>
      <p:sp>
        <p:nvSpPr>
          <p:cNvPr id="6" name="Rounded Rectangle 5">
            <a:extLst>
              <a:ext uri="{FF2B5EF4-FFF2-40B4-BE49-F238E27FC236}">
                <a16:creationId xmlns:a16="http://schemas.microsoft.com/office/drawing/2014/main" id="{23140DE1-6BA3-6B1C-A3BC-9C49C79250A7}"/>
              </a:ext>
            </a:extLst>
          </p:cNvPr>
          <p:cNvSpPr/>
          <p:nvPr/>
        </p:nvSpPr>
        <p:spPr>
          <a:xfrm>
            <a:off x="9607138" y="4432405"/>
            <a:ext cx="1639783" cy="1506784"/>
          </a:xfrm>
          <a:prstGeom prst="roundRect">
            <a:avLst/>
          </a:prstGeom>
          <a:noFill/>
          <a:ln>
            <a:solidFill>
              <a:srgbClr val="12B4A3"/>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u="sng" dirty="0"/>
              <a:t>Stakeholders Key</a:t>
            </a:r>
          </a:p>
          <a:p>
            <a:pPr algn="ctr"/>
            <a:r>
              <a:rPr lang="en-US" sz="1200" b="1" dirty="0">
                <a:solidFill>
                  <a:srgbClr val="7030A0"/>
                </a:solidFill>
              </a:rPr>
              <a:t>Civil Society</a:t>
            </a:r>
          </a:p>
          <a:p>
            <a:pPr algn="ctr"/>
            <a:r>
              <a:rPr lang="en-US" sz="1200" b="1" dirty="0">
                <a:solidFill>
                  <a:schemeClr val="accent2">
                    <a:lumMod val="50000"/>
                  </a:schemeClr>
                </a:solidFill>
              </a:rPr>
              <a:t>Government</a:t>
            </a:r>
          </a:p>
          <a:p>
            <a:pPr algn="ctr"/>
            <a:r>
              <a:rPr lang="en-US" sz="1200" b="1" dirty="0">
                <a:solidFill>
                  <a:schemeClr val="accent6">
                    <a:lumMod val="75000"/>
                  </a:schemeClr>
                </a:solidFill>
              </a:rPr>
              <a:t>Private Sector</a:t>
            </a:r>
          </a:p>
          <a:p>
            <a:pPr algn="ctr"/>
            <a:r>
              <a:rPr lang="en-US" sz="1200" b="1" dirty="0">
                <a:solidFill>
                  <a:srgbClr val="009051"/>
                </a:solidFill>
              </a:rPr>
              <a:t>Education</a:t>
            </a:r>
          </a:p>
        </p:txBody>
      </p:sp>
    </p:spTree>
    <p:extLst>
      <p:ext uri="{BB962C8B-B14F-4D97-AF65-F5344CB8AC3E}">
        <p14:creationId xmlns:p14="http://schemas.microsoft.com/office/powerpoint/2010/main" val="1035295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D12FF-C25C-99C1-2463-90B29F3811A4}"/>
              </a:ext>
            </a:extLst>
          </p:cNvPr>
          <p:cNvSpPr>
            <a:spLocks noGrp="1"/>
          </p:cNvSpPr>
          <p:nvPr>
            <p:ph type="title"/>
          </p:nvPr>
        </p:nvSpPr>
        <p:spPr/>
        <p:txBody>
          <a:bodyPr/>
          <a:lstStyle/>
          <a:p>
            <a:r>
              <a:rPr lang="en-US" dirty="0"/>
              <a:t>Sources Cited</a:t>
            </a:r>
          </a:p>
        </p:txBody>
      </p:sp>
      <p:sp>
        <p:nvSpPr>
          <p:cNvPr id="3" name="Content Placeholder 2">
            <a:extLst>
              <a:ext uri="{FF2B5EF4-FFF2-40B4-BE49-F238E27FC236}">
                <a16:creationId xmlns:a16="http://schemas.microsoft.com/office/drawing/2014/main" id="{417BD4C2-0F1B-93C9-7641-BBBA764E0956}"/>
              </a:ext>
            </a:extLst>
          </p:cNvPr>
          <p:cNvSpPr>
            <a:spLocks noGrp="1"/>
          </p:cNvSpPr>
          <p:nvPr>
            <p:ph idx="1"/>
          </p:nvPr>
        </p:nvSpPr>
        <p:spPr>
          <a:xfrm>
            <a:off x="838200" y="2052886"/>
            <a:ext cx="10515600" cy="3958300"/>
          </a:xfrm>
        </p:spPr>
        <p:txBody>
          <a:bodyPr>
            <a:normAutofit fontScale="25000" lnSpcReduction="20000"/>
          </a:bodyPr>
          <a:lstStyle/>
          <a:p>
            <a:pPr marL="0" indent="0">
              <a:buNone/>
            </a:pPr>
            <a:r>
              <a:rPr lang="en-US" sz="3200" dirty="0" err="1">
                <a:effectLst/>
              </a:rPr>
              <a:t>Boliger</a:t>
            </a:r>
            <a:r>
              <a:rPr lang="en-US" sz="3200" dirty="0">
                <a:effectLst/>
              </a:rPr>
              <a:t>, </a:t>
            </a:r>
            <a:r>
              <a:rPr lang="en-US" sz="3200" dirty="0" err="1">
                <a:effectLst/>
              </a:rPr>
              <a:t>Almene</a:t>
            </a:r>
            <a:r>
              <a:rPr lang="en-US" sz="3200" dirty="0">
                <a:effectLst/>
              </a:rPr>
              <a:t>. “</a:t>
            </a:r>
            <a:r>
              <a:rPr lang="en-US" sz="3200" dirty="0" err="1">
                <a:effectLst/>
              </a:rPr>
              <a:t>Trygt</a:t>
            </a:r>
            <a:r>
              <a:rPr lang="en-US" sz="3200" dirty="0">
                <a:effectLst/>
              </a:rPr>
              <a:t> </a:t>
            </a:r>
            <a:r>
              <a:rPr lang="en-US" sz="3200" dirty="0" err="1">
                <a:effectLst/>
              </a:rPr>
              <a:t>og</a:t>
            </a:r>
            <a:r>
              <a:rPr lang="en-US" sz="3200" dirty="0">
                <a:effectLst/>
              </a:rPr>
              <a:t> </a:t>
            </a:r>
            <a:r>
              <a:rPr lang="en-US" sz="3200" dirty="0" err="1">
                <a:effectLst/>
              </a:rPr>
              <a:t>skønt</a:t>
            </a:r>
            <a:r>
              <a:rPr lang="en-US" sz="3200" dirty="0">
                <a:effectLst/>
              </a:rPr>
              <a:t> </a:t>
            </a:r>
            <a:r>
              <a:rPr lang="en-US" sz="3200" dirty="0" err="1">
                <a:effectLst/>
              </a:rPr>
              <a:t>boligområde</a:t>
            </a:r>
            <a:r>
              <a:rPr lang="en-US" sz="3200" dirty="0">
                <a:effectLst/>
              </a:rPr>
              <a:t> - </a:t>
            </a:r>
            <a:r>
              <a:rPr lang="en-US" sz="3200" dirty="0" err="1">
                <a:effectLst/>
              </a:rPr>
              <a:t>En</a:t>
            </a:r>
            <a:r>
              <a:rPr lang="en-US" sz="3200" dirty="0">
                <a:effectLst/>
              </a:rPr>
              <a:t> </a:t>
            </a:r>
            <a:r>
              <a:rPr lang="en-US" sz="3200" dirty="0" err="1">
                <a:effectLst/>
              </a:rPr>
              <a:t>designguide</a:t>
            </a:r>
            <a:r>
              <a:rPr lang="en-US" sz="3200" dirty="0">
                <a:effectLst/>
              </a:rPr>
              <a:t> </a:t>
            </a:r>
            <a:r>
              <a:rPr lang="en-US" sz="3200" dirty="0" err="1">
                <a:effectLst/>
              </a:rPr>
              <a:t>til</a:t>
            </a:r>
            <a:r>
              <a:rPr lang="en-US" sz="3200" dirty="0">
                <a:effectLst/>
              </a:rPr>
              <a:t> social </a:t>
            </a:r>
            <a:r>
              <a:rPr lang="en-US" sz="3200" dirty="0" err="1">
                <a:effectLst/>
              </a:rPr>
              <a:t>bæredygtighed</a:t>
            </a:r>
            <a:r>
              <a:rPr lang="en-US" sz="3200" dirty="0">
                <a:effectLst/>
              </a:rPr>
              <a:t>.” Center for </a:t>
            </a:r>
            <a:r>
              <a:rPr lang="en-US" sz="3200" dirty="0" err="1">
                <a:effectLst/>
              </a:rPr>
              <a:t>Byplanlægning</a:t>
            </a:r>
            <a:r>
              <a:rPr lang="en-US" sz="3200" dirty="0">
                <a:effectLst/>
              </a:rPr>
              <a:t>, Teknik- </a:t>
            </a:r>
            <a:r>
              <a:rPr lang="en-US" sz="3200" dirty="0" err="1">
                <a:effectLst/>
              </a:rPr>
              <a:t>og</a:t>
            </a:r>
            <a:r>
              <a:rPr lang="en-US" sz="3200" dirty="0">
                <a:effectLst/>
              </a:rPr>
              <a:t> </a:t>
            </a:r>
            <a:r>
              <a:rPr lang="en-US" sz="3200" dirty="0" err="1">
                <a:effectLst/>
              </a:rPr>
              <a:t>Miljøforvaltningen</a:t>
            </a:r>
            <a:r>
              <a:rPr lang="en-US" sz="3200" dirty="0">
                <a:effectLst/>
              </a:rPr>
              <a:t>, </a:t>
            </a:r>
            <a:r>
              <a:rPr lang="en-US" sz="3200" dirty="0" err="1">
                <a:effectLst/>
              </a:rPr>
              <a:t>Københavns</a:t>
            </a:r>
            <a:r>
              <a:rPr lang="en-US" sz="3200" dirty="0">
                <a:effectLst/>
              </a:rPr>
              <a:t> </a:t>
            </a:r>
            <a:r>
              <a:rPr lang="en-US" sz="3200" dirty="0" err="1">
                <a:effectLst/>
              </a:rPr>
              <a:t>Kommune</a:t>
            </a:r>
            <a:r>
              <a:rPr lang="en-US" sz="3200" dirty="0">
                <a:effectLst/>
              </a:rPr>
              <a:t>, n.d.</a:t>
            </a:r>
          </a:p>
          <a:p>
            <a:pPr marL="0" indent="0">
              <a:buNone/>
            </a:pPr>
            <a:r>
              <a:rPr lang="en-US" sz="3200" dirty="0">
                <a:effectLst/>
              </a:rPr>
              <a:t>Gehl, Jan. </a:t>
            </a:r>
            <a:r>
              <a:rPr lang="en-US" sz="3200" i="1" dirty="0">
                <a:effectLst/>
              </a:rPr>
              <a:t>Cities for People</a:t>
            </a:r>
            <a:r>
              <a:rPr lang="en-US" sz="3200" dirty="0">
                <a:effectLst/>
              </a:rPr>
              <a:t>. Washington, DC: Island Press, 2010.</a:t>
            </a:r>
          </a:p>
          <a:p>
            <a:pPr marL="0" indent="0">
              <a:buNone/>
            </a:pPr>
            <a:r>
              <a:rPr lang="en-US" sz="3200" dirty="0">
                <a:effectLst/>
              </a:rPr>
              <a:t>Global Designing Cities Initiative. and National Association of City Transportation Officials. </a:t>
            </a:r>
            <a:r>
              <a:rPr lang="en-US" sz="3200" i="1" dirty="0">
                <a:effectLst/>
              </a:rPr>
              <a:t>Global Street Design Guide</a:t>
            </a:r>
            <a:r>
              <a:rPr lang="en-US" sz="3200" dirty="0">
                <a:effectLst/>
              </a:rPr>
              <a:t>. 1st edition. Washington: Island Press, 2016.</a:t>
            </a:r>
          </a:p>
          <a:p>
            <a:pPr marL="0" indent="0">
              <a:buNone/>
            </a:pPr>
            <a:r>
              <a:rPr lang="en-US" sz="3200" dirty="0">
                <a:effectLst/>
              </a:rPr>
              <a:t>Hermansen, Bianca, Bettina Werner, Hilde </a:t>
            </a:r>
            <a:r>
              <a:rPr lang="en-US" sz="3200" dirty="0" err="1">
                <a:effectLst/>
              </a:rPr>
              <a:t>Evensmo</a:t>
            </a:r>
            <a:r>
              <a:rPr lang="en-US" sz="3200" dirty="0">
                <a:effectLst/>
              </a:rPr>
              <a:t>, and Michela Nota. “The Human Habitat: My, Our, and Everyone’s City.” In </a:t>
            </a:r>
            <a:r>
              <a:rPr lang="en-US" sz="3200" i="1" dirty="0">
                <a:effectLst/>
              </a:rPr>
              <a:t>Integrating Human Health into Urban and Transport Planning: A Framework</a:t>
            </a:r>
            <a:r>
              <a:rPr lang="en-US" sz="3200" dirty="0">
                <a:effectLst/>
              </a:rPr>
              <a:t>, edited by Mark J. </a:t>
            </a:r>
            <a:r>
              <a:rPr lang="en-US" sz="3200" dirty="0" err="1">
                <a:effectLst/>
              </a:rPr>
              <a:t>Nieuwenhuijsen</a:t>
            </a:r>
            <a:r>
              <a:rPr lang="en-US" sz="3200" dirty="0">
                <a:effectLst/>
              </a:rPr>
              <a:t> and </a:t>
            </a:r>
            <a:r>
              <a:rPr lang="en-US" sz="3200" dirty="0" err="1">
                <a:effectLst/>
              </a:rPr>
              <a:t>Haneen</a:t>
            </a:r>
            <a:r>
              <a:rPr lang="en-US" sz="3200" dirty="0">
                <a:effectLst/>
              </a:rPr>
              <a:t> </a:t>
            </a:r>
            <a:r>
              <a:rPr lang="en-US" sz="3200" dirty="0" err="1">
                <a:effectLst/>
              </a:rPr>
              <a:t>Khreis</a:t>
            </a:r>
            <a:r>
              <a:rPr lang="en-US" sz="3200" dirty="0">
                <a:effectLst/>
              </a:rPr>
              <a:t>, 113–33. Cham, Switzerland: Springer, 2019. </a:t>
            </a:r>
            <a:r>
              <a:rPr lang="en-US" sz="3200" dirty="0">
                <a:effectLst/>
                <a:hlinkClick r:id="rId2"/>
              </a:rPr>
              <a:t>https://search.ebscohost.com/login.aspx?direct=true&amp;scope=site&amp;db=nlebk&amp;db=nlabk&amp;AN=1850331</a:t>
            </a:r>
            <a:r>
              <a:rPr lang="en-US" sz="3200" dirty="0">
                <a:effectLst/>
              </a:rPr>
              <a:t>.</a:t>
            </a:r>
          </a:p>
          <a:p>
            <a:pPr marL="0" indent="0">
              <a:buNone/>
            </a:pPr>
            <a:r>
              <a:rPr lang="en-US" sz="3200" dirty="0">
                <a:effectLst/>
              </a:rPr>
              <a:t>Jacobs, Jane, and Jason Epstein. </a:t>
            </a:r>
            <a:r>
              <a:rPr lang="en-US" sz="3200" i="1" dirty="0">
                <a:effectLst/>
              </a:rPr>
              <a:t>The Death and Life of Great American Cities</a:t>
            </a:r>
            <a:r>
              <a:rPr lang="en-US" sz="3200" dirty="0">
                <a:effectLst/>
              </a:rPr>
              <a:t>. New York: Modern Library, 1961.</a:t>
            </a:r>
          </a:p>
          <a:p>
            <a:pPr marL="0" indent="0">
              <a:buNone/>
            </a:pPr>
            <a:r>
              <a:rPr lang="en-US" sz="3200" dirty="0" err="1">
                <a:effectLst/>
              </a:rPr>
              <a:t>Jolles</a:t>
            </a:r>
            <a:r>
              <a:rPr lang="en-US" sz="3200" dirty="0">
                <a:effectLst/>
              </a:rPr>
              <a:t>, Ward. “Madison’s Most Dangerous Road: The Uphill Fight to Make East Washington Avenue Safer.” News Source. WKOW, November 4, 2021.</a:t>
            </a:r>
          </a:p>
          <a:p>
            <a:pPr marL="0" indent="0">
              <a:buNone/>
            </a:pPr>
            <a:r>
              <a:rPr lang="en-US" sz="3200" dirty="0">
                <a:effectLst/>
              </a:rPr>
              <a:t>National Association of City Transportation Officials. “Conventional Crosswalks,” July 11, 2013. </a:t>
            </a:r>
            <a:r>
              <a:rPr lang="en-US" sz="3200" dirty="0">
                <a:effectLst/>
                <a:hlinkClick r:id="rId3"/>
              </a:rPr>
              <a:t>https://nacto.org/publication/urban-street-design-guide/intersection-design-elements/crosswalks-and-crossings/conventional-crosswalks/</a:t>
            </a:r>
            <a:r>
              <a:rPr lang="en-US" sz="3200" dirty="0">
                <a:effectLst/>
              </a:rPr>
              <a:t>.</a:t>
            </a:r>
          </a:p>
          <a:p>
            <a:pPr marL="0" indent="0">
              <a:buNone/>
            </a:pPr>
            <a:r>
              <a:rPr lang="en-US" sz="3200" dirty="0">
                <a:effectLst/>
              </a:rPr>
              <a:t>National Association of City Transportation Officials. “Curb Extensions.” Accessed December 11, 2022. </a:t>
            </a:r>
            <a:r>
              <a:rPr lang="en-US" sz="3200" dirty="0">
                <a:effectLst/>
                <a:hlinkClick r:id="rId4"/>
              </a:rPr>
              <a:t>https://nacto.org/publication/urban-street-design-guide/street-design-elements/curb-extensions/</a:t>
            </a:r>
            <a:r>
              <a:rPr lang="en-US" sz="3200" dirty="0">
                <a:effectLst/>
              </a:rPr>
              <a:t>.</a:t>
            </a:r>
          </a:p>
          <a:p>
            <a:pPr marL="0" indent="0">
              <a:buNone/>
            </a:pPr>
            <a:r>
              <a:rPr lang="en-US" sz="3200" dirty="0">
                <a:effectLst/>
              </a:rPr>
              <a:t>National Association of City Transportation Officials. “Lane Width,” July 11, 2013. </a:t>
            </a:r>
            <a:r>
              <a:rPr lang="en-US" sz="3200" dirty="0">
                <a:effectLst/>
                <a:hlinkClick r:id="rId5"/>
              </a:rPr>
              <a:t>https://nacto.org/publication/urban-street-design-guide/street-design-elements/lane-width/</a:t>
            </a:r>
            <a:r>
              <a:rPr lang="en-US" sz="3200" dirty="0">
                <a:effectLst/>
              </a:rPr>
              <a:t>.</a:t>
            </a:r>
          </a:p>
          <a:p>
            <a:pPr marL="0" indent="0">
              <a:buNone/>
            </a:pPr>
            <a:r>
              <a:rPr lang="en-US" sz="3200" dirty="0">
                <a:effectLst/>
              </a:rPr>
              <a:t>National Association of City Officials. “Midblock Crosswalks,” July 11, 2013. </a:t>
            </a:r>
            <a:r>
              <a:rPr lang="en-US" sz="3200" dirty="0">
                <a:effectLst/>
                <a:hlinkClick r:id="rId6"/>
              </a:rPr>
              <a:t>https://nacto.org/publication/urban-street-design-guide/intersection-design-elements/crosswalks-and-crossings/midblock-crosswalks/</a:t>
            </a:r>
            <a:r>
              <a:rPr lang="en-US" sz="3200" dirty="0"/>
              <a:t>. Transportation</a:t>
            </a:r>
            <a:endParaRPr lang="en-US" sz="3200" dirty="0">
              <a:effectLst/>
            </a:endParaRPr>
          </a:p>
          <a:p>
            <a:pPr marL="0" indent="0">
              <a:buNone/>
            </a:pPr>
            <a:r>
              <a:rPr lang="en-US" sz="3200" dirty="0" err="1">
                <a:effectLst/>
              </a:rPr>
              <a:t>Mosiman</a:t>
            </a:r>
            <a:r>
              <a:rPr lang="en-US" sz="3200" dirty="0">
                <a:effectLst/>
              </a:rPr>
              <a:t>, Dean. “Madison City Council Approves Sweeping Metro Transit Network Redesign.” News Source. </a:t>
            </a:r>
            <a:r>
              <a:rPr lang="en-US" sz="3200" dirty="0" err="1">
                <a:effectLst/>
              </a:rPr>
              <a:t>madison.com</a:t>
            </a:r>
            <a:r>
              <a:rPr lang="en-US" sz="3200" dirty="0">
                <a:effectLst/>
              </a:rPr>
              <a:t>, June 8, 2022. </a:t>
            </a:r>
            <a:r>
              <a:rPr lang="en-US" sz="3200" dirty="0">
                <a:effectLst/>
                <a:hlinkClick r:id="rId7"/>
              </a:rPr>
              <a:t>https://madison.com/news/local/govt-and-politics/madison-city-council-approves-sweeping-metro-transit-network-redesign/article_d44fb542-5fd2-5cd6-abb2-1efb0b50cd04.html</a:t>
            </a:r>
            <a:r>
              <a:rPr lang="en-US" sz="3200" dirty="0">
                <a:effectLst/>
              </a:rPr>
              <a:t>.</a:t>
            </a:r>
          </a:p>
          <a:p>
            <a:pPr marL="0" indent="0">
              <a:buNone/>
            </a:pPr>
            <a:r>
              <a:rPr lang="en-US" sz="3200" dirty="0">
                <a:effectLst/>
              </a:rPr>
              <a:t>“Placemaking | Better Block | Dallas.” Accessed December 11, 2022. </a:t>
            </a:r>
            <a:r>
              <a:rPr lang="en-US" sz="3200" dirty="0">
                <a:effectLst/>
                <a:hlinkClick r:id="rId8"/>
              </a:rPr>
              <a:t>https://www.betterblock.org/</a:t>
            </a:r>
            <a:r>
              <a:rPr lang="en-US" sz="3200" dirty="0">
                <a:effectLst/>
              </a:rPr>
              <a:t>.</a:t>
            </a:r>
          </a:p>
          <a:p>
            <a:pPr marL="0" indent="0">
              <a:buNone/>
            </a:pPr>
            <a:r>
              <a:rPr lang="en-US" sz="3200" dirty="0">
                <a:effectLst/>
              </a:rPr>
              <a:t>Robinson, Lucas. “Those Traffic Cones on East Wash? It’s the Start of Bus Rapid Transit Construction.” News Source. </a:t>
            </a:r>
            <a:r>
              <a:rPr lang="en-US" sz="3200" dirty="0" err="1">
                <a:effectLst/>
              </a:rPr>
              <a:t>madison.com</a:t>
            </a:r>
            <a:r>
              <a:rPr lang="en-US" sz="3200" dirty="0">
                <a:effectLst/>
              </a:rPr>
              <a:t>, December 1, 2022. </a:t>
            </a:r>
            <a:r>
              <a:rPr lang="en-US" sz="3200" dirty="0">
                <a:effectLst/>
                <a:hlinkClick r:id="rId9"/>
              </a:rPr>
              <a:t>https://madison.com/news/local/govt-and-politics/those-traffic-cones-on-east-wash-its-the-start-of-bus-rapid-transit-construction/article_94273d5d-703f-5c81-9594-ad5be7d756d0.html</a:t>
            </a:r>
            <a:r>
              <a:rPr lang="en-US" sz="3200" dirty="0">
                <a:effectLst/>
              </a:rPr>
              <a:t>.</a:t>
            </a:r>
          </a:p>
          <a:p>
            <a:pPr marL="0" indent="0">
              <a:buNone/>
            </a:pPr>
            <a:r>
              <a:rPr lang="en-US" sz="3200" dirty="0">
                <a:effectLst/>
              </a:rPr>
              <a:t>“Vision Zero Projects | Transportation, City of Madison, Wisconsin.” City of Madison Department of Transportation. Accessed December 11, 2022. </a:t>
            </a:r>
            <a:r>
              <a:rPr lang="en-US" sz="3200" dirty="0">
                <a:effectLst/>
                <a:hlinkClick r:id="rId10"/>
              </a:rPr>
              <a:t>https://www.cityofmadison.com/transportation/initiatives/vision-zero/vision-zero-projects</a:t>
            </a:r>
            <a:r>
              <a:rPr lang="en-US" sz="3200" dirty="0">
                <a:effectLst/>
              </a:rPr>
              <a:t>.</a:t>
            </a:r>
          </a:p>
          <a:p>
            <a:pPr marL="0" indent="0">
              <a:buNone/>
            </a:pPr>
            <a:r>
              <a:rPr lang="en-US" sz="3200" dirty="0" err="1">
                <a:effectLst/>
              </a:rPr>
              <a:t>VisitCopenhagen</a:t>
            </a:r>
            <a:r>
              <a:rPr lang="en-US" sz="3200" dirty="0">
                <a:effectLst/>
              </a:rPr>
              <a:t>. “</a:t>
            </a:r>
            <a:r>
              <a:rPr lang="en-US" sz="3200" dirty="0" err="1">
                <a:effectLst/>
              </a:rPr>
              <a:t>Dronning</a:t>
            </a:r>
            <a:r>
              <a:rPr lang="en-US" sz="3200" dirty="0">
                <a:effectLst/>
              </a:rPr>
              <a:t> </a:t>
            </a:r>
            <a:r>
              <a:rPr lang="en-US" sz="3200" dirty="0" err="1">
                <a:effectLst/>
              </a:rPr>
              <a:t>Louises</a:t>
            </a:r>
            <a:r>
              <a:rPr lang="en-US" sz="3200" dirty="0">
                <a:effectLst/>
              </a:rPr>
              <a:t> Bro | Bridge.” Accessed December 11, 2022. </a:t>
            </a:r>
            <a:r>
              <a:rPr lang="en-US" sz="3200" dirty="0">
                <a:effectLst/>
                <a:hlinkClick r:id="rId11"/>
              </a:rPr>
              <a:t>https://www.visitcopenhagen.com/copenhagen/planning/dronning-louises-bro-gdk699876</a:t>
            </a:r>
            <a:r>
              <a:rPr lang="en-US" sz="3200" dirty="0">
                <a:effectLst/>
              </a:rPr>
              <a:t>.</a:t>
            </a:r>
          </a:p>
          <a:p>
            <a:pPr marL="0" indent="0">
              <a:buNone/>
            </a:pPr>
            <a:endParaRPr lang="en-US" sz="3200" dirty="0">
              <a:effectLst/>
            </a:endParaRPr>
          </a:p>
          <a:p>
            <a:pPr marL="0" indent="0">
              <a:buNone/>
            </a:pPr>
            <a:endParaRPr lang="en-US" dirty="0"/>
          </a:p>
        </p:txBody>
      </p:sp>
    </p:spTree>
    <p:extLst>
      <p:ext uri="{BB962C8B-B14F-4D97-AF65-F5344CB8AC3E}">
        <p14:creationId xmlns:p14="http://schemas.microsoft.com/office/powerpoint/2010/main" val="3020469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33" name="Group 1032">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1"/>
            <a:ext cx="12192000" cy="6857996"/>
            <a:chOff x="572" y="-1"/>
            <a:chExt cx="12192000" cy="6857996"/>
          </a:xfrm>
        </p:grpSpPr>
        <p:cxnSp>
          <p:nvCxnSpPr>
            <p:cNvPr id="1034" name="Straight Connector 1033">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5" name="Straight Connector 1034">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6" name="Straight Connector 1035">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7" name="Straight Connector 1036">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38"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039"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useBgFill="1">
        <p:nvSpPr>
          <p:cNvPr id="1041" name="Rectangle 1040">
            <a:extLst>
              <a:ext uri="{FF2B5EF4-FFF2-40B4-BE49-F238E27FC236}">
                <a16:creationId xmlns:a16="http://schemas.microsoft.com/office/drawing/2014/main" id="{51B63EEE-B5E3-42ED-90DF-2948123C70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7" y="4738"/>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3" name="Rectangle 1042">
            <a:extLst>
              <a:ext uri="{FF2B5EF4-FFF2-40B4-BE49-F238E27FC236}">
                <a16:creationId xmlns:a16="http://schemas.microsoft.com/office/drawing/2014/main" id="{00DC7BE8-B819-4865-ACAD-6EE9C9721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An aerial view of a city&#10;&#10;Description automatically generated with medium confidence">
            <a:extLst>
              <a:ext uri="{FF2B5EF4-FFF2-40B4-BE49-F238E27FC236}">
                <a16:creationId xmlns:a16="http://schemas.microsoft.com/office/drawing/2014/main" id="{CC9DAA7A-E6DB-D434-F375-7CD510F0437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9106" r="13765" b="-1"/>
          <a:stretch/>
        </p:blipFill>
        <p:spPr bwMode="auto">
          <a:xfrm>
            <a:off x="1095" y="6636"/>
            <a:ext cx="11561612" cy="6857990"/>
          </a:xfrm>
          <a:prstGeom prst="rect">
            <a:avLst/>
          </a:prstGeom>
          <a:noFill/>
          <a:ln w="12700">
            <a:noFill/>
          </a:ln>
          <a:extLst>
            <a:ext uri="{909E8E84-426E-40DD-AFC4-6F175D3DCCD1}">
              <a14:hiddenFill xmlns:a14="http://schemas.microsoft.com/office/drawing/2010/main">
                <a:solidFill>
                  <a:srgbClr val="FFFFFF"/>
                </a:solidFill>
              </a14:hiddenFill>
            </a:ext>
          </a:extLst>
        </p:spPr>
      </p:pic>
      <p:cxnSp>
        <p:nvCxnSpPr>
          <p:cNvPr id="1045" name="Straight Connector 1044">
            <a:extLst>
              <a:ext uri="{FF2B5EF4-FFF2-40B4-BE49-F238E27FC236}">
                <a16:creationId xmlns:a16="http://schemas.microsoft.com/office/drawing/2014/main" id="{8819CDFD-2FDC-46EE-9A4C-57D5B40EA8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8132657" y="342430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C9D576F1-FFBC-7364-419A-32D450172D5E}"/>
              </a:ext>
            </a:extLst>
          </p:cNvPr>
          <p:cNvSpPr/>
          <p:nvPr/>
        </p:nvSpPr>
        <p:spPr>
          <a:xfrm>
            <a:off x="1471270" y="3597442"/>
            <a:ext cx="826760" cy="430887"/>
          </a:xfrm>
          <a:prstGeom prst="ellipse">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7375538-2380-26CE-DA53-0A9FD99D9667}"/>
              </a:ext>
            </a:extLst>
          </p:cNvPr>
          <p:cNvSpPr txBox="1"/>
          <p:nvPr/>
        </p:nvSpPr>
        <p:spPr>
          <a:xfrm>
            <a:off x="1446988" y="3592704"/>
            <a:ext cx="998621" cy="430887"/>
          </a:xfrm>
          <a:prstGeom prst="rect">
            <a:avLst/>
          </a:prstGeom>
          <a:noFill/>
        </p:spPr>
        <p:txBody>
          <a:bodyPr wrap="square" rtlCol="0">
            <a:spAutoFit/>
          </a:bodyPr>
          <a:lstStyle/>
          <a:p>
            <a:r>
              <a:rPr lang="en-US" sz="1100" dirty="0">
                <a:solidFill>
                  <a:schemeClr val="bg1"/>
                </a:solidFill>
              </a:rPr>
              <a:t>Madison Youth Arts</a:t>
            </a:r>
          </a:p>
        </p:txBody>
      </p:sp>
      <p:sp>
        <p:nvSpPr>
          <p:cNvPr id="8" name="Rounded Rectangle 7">
            <a:extLst>
              <a:ext uri="{FF2B5EF4-FFF2-40B4-BE49-F238E27FC236}">
                <a16:creationId xmlns:a16="http://schemas.microsoft.com/office/drawing/2014/main" id="{DDC4FEC6-5021-0C2F-6E18-35B923DA8F5F}"/>
              </a:ext>
            </a:extLst>
          </p:cNvPr>
          <p:cNvSpPr/>
          <p:nvPr/>
        </p:nvSpPr>
        <p:spPr>
          <a:xfrm>
            <a:off x="4817699" y="3597442"/>
            <a:ext cx="1155031" cy="601574"/>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C044826-803C-1E7D-C4A7-3717819343FC}"/>
              </a:ext>
            </a:extLst>
          </p:cNvPr>
          <p:cNvSpPr txBox="1"/>
          <p:nvPr/>
        </p:nvSpPr>
        <p:spPr>
          <a:xfrm>
            <a:off x="4817699" y="3597442"/>
            <a:ext cx="1155031" cy="646331"/>
          </a:xfrm>
          <a:prstGeom prst="rect">
            <a:avLst/>
          </a:prstGeom>
          <a:noFill/>
        </p:spPr>
        <p:txBody>
          <a:bodyPr wrap="square" rtlCol="0">
            <a:spAutoFit/>
          </a:bodyPr>
          <a:lstStyle/>
          <a:p>
            <a:r>
              <a:rPr lang="en-US" sz="1200" dirty="0">
                <a:solidFill>
                  <a:schemeClr val="bg1"/>
                </a:solidFill>
              </a:rPr>
              <a:t>Madison Metro Transit System</a:t>
            </a:r>
          </a:p>
        </p:txBody>
      </p:sp>
      <p:sp>
        <p:nvSpPr>
          <p:cNvPr id="10" name="Oval 9">
            <a:extLst>
              <a:ext uri="{FF2B5EF4-FFF2-40B4-BE49-F238E27FC236}">
                <a16:creationId xmlns:a16="http://schemas.microsoft.com/office/drawing/2014/main" id="{D42A0487-EDA7-B160-52BA-96E13DDC45D5}"/>
              </a:ext>
            </a:extLst>
          </p:cNvPr>
          <p:cNvSpPr/>
          <p:nvPr/>
        </p:nvSpPr>
        <p:spPr>
          <a:xfrm>
            <a:off x="5274898" y="1683268"/>
            <a:ext cx="247597" cy="216566"/>
          </a:xfrm>
          <a:prstGeom prst="ellipse">
            <a:avLst/>
          </a:prstGeom>
          <a:solidFill>
            <a:schemeClr val="accent3">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9A2402E6-7A9E-D283-3F11-4CF2508089DF}"/>
              </a:ext>
            </a:extLst>
          </p:cNvPr>
          <p:cNvSpPr/>
          <p:nvPr/>
        </p:nvSpPr>
        <p:spPr>
          <a:xfrm>
            <a:off x="6948576" y="130043"/>
            <a:ext cx="247597" cy="216566"/>
          </a:xfrm>
          <a:prstGeom prst="ellipse">
            <a:avLst/>
          </a:prstGeom>
          <a:solidFill>
            <a:schemeClr val="accent3">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3DB74839-A3D9-B441-C6BC-6AF005FAC10E}"/>
              </a:ext>
            </a:extLst>
          </p:cNvPr>
          <p:cNvSpPr/>
          <p:nvPr/>
        </p:nvSpPr>
        <p:spPr>
          <a:xfrm>
            <a:off x="168442" y="2923673"/>
            <a:ext cx="1022684" cy="67376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023637C-6B6E-3FBB-BE7A-54D2B67AAB87}"/>
              </a:ext>
            </a:extLst>
          </p:cNvPr>
          <p:cNvSpPr txBox="1"/>
          <p:nvPr/>
        </p:nvSpPr>
        <p:spPr>
          <a:xfrm>
            <a:off x="172465" y="2951147"/>
            <a:ext cx="1023345" cy="646331"/>
          </a:xfrm>
          <a:prstGeom prst="rect">
            <a:avLst/>
          </a:prstGeom>
          <a:noFill/>
        </p:spPr>
        <p:txBody>
          <a:bodyPr wrap="square" rtlCol="0">
            <a:spAutoFit/>
          </a:bodyPr>
          <a:lstStyle/>
          <a:p>
            <a:r>
              <a:rPr lang="en-US" sz="1200" dirty="0">
                <a:solidFill>
                  <a:schemeClr val="bg1"/>
                </a:solidFill>
              </a:rPr>
              <a:t>Lapham Elementary School</a:t>
            </a:r>
          </a:p>
        </p:txBody>
      </p:sp>
      <p:sp>
        <p:nvSpPr>
          <p:cNvPr id="16" name="Left-Right Arrow 15">
            <a:extLst>
              <a:ext uri="{FF2B5EF4-FFF2-40B4-BE49-F238E27FC236}">
                <a16:creationId xmlns:a16="http://schemas.microsoft.com/office/drawing/2014/main" id="{2605E81F-3DF3-C568-3C8C-980C374253B8}"/>
              </a:ext>
            </a:extLst>
          </p:cNvPr>
          <p:cNvSpPr/>
          <p:nvPr/>
        </p:nvSpPr>
        <p:spPr>
          <a:xfrm rot="2717126">
            <a:off x="6605188" y="1802866"/>
            <a:ext cx="5366084" cy="290322"/>
          </a:xfrm>
          <a:prstGeom prst="leftRightArrow">
            <a:avLst/>
          </a:prstGeom>
          <a:solidFill>
            <a:srgbClr val="FFC000"/>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eft-Right Arrow 16">
            <a:extLst>
              <a:ext uri="{FF2B5EF4-FFF2-40B4-BE49-F238E27FC236}">
                <a16:creationId xmlns:a16="http://schemas.microsoft.com/office/drawing/2014/main" id="{53E29106-1F5B-B7E1-D046-C56426511C59}"/>
              </a:ext>
            </a:extLst>
          </p:cNvPr>
          <p:cNvSpPr/>
          <p:nvPr/>
        </p:nvSpPr>
        <p:spPr>
          <a:xfrm rot="2813433">
            <a:off x="-273098" y="4065967"/>
            <a:ext cx="6613758" cy="169030"/>
          </a:xfrm>
          <a:prstGeom prst="leftRightArrow">
            <a:avLst/>
          </a:prstGeom>
          <a:solidFill>
            <a:srgbClr val="FFC000"/>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a:extLst>
              <a:ext uri="{FF2B5EF4-FFF2-40B4-BE49-F238E27FC236}">
                <a16:creationId xmlns:a16="http://schemas.microsoft.com/office/drawing/2014/main" id="{6F6ACA94-6F7C-DAA0-3FAE-4BAE85CDCBCD}"/>
              </a:ext>
            </a:extLst>
          </p:cNvPr>
          <p:cNvSpPr/>
          <p:nvPr/>
        </p:nvSpPr>
        <p:spPr>
          <a:xfrm rot="13587482">
            <a:off x="3160115" y="1374870"/>
            <a:ext cx="2845190" cy="110972"/>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213CF95-71BA-0F77-4F36-616301FA1E0E}"/>
              </a:ext>
            </a:extLst>
          </p:cNvPr>
          <p:cNvSpPr/>
          <p:nvPr/>
        </p:nvSpPr>
        <p:spPr>
          <a:xfrm rot="18943234">
            <a:off x="1784207" y="1957683"/>
            <a:ext cx="6916351" cy="1160383"/>
          </a:xfrm>
          <a:prstGeom prst="rect">
            <a:avLst/>
          </a:prstGeom>
          <a:noFill/>
          <a:ln w="76200">
            <a:solidFill>
              <a:schemeClr val="tx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33C4A80-0D6E-E1C2-BC00-BE1E2FECCF5E}"/>
              </a:ext>
            </a:extLst>
          </p:cNvPr>
          <p:cNvSpPr/>
          <p:nvPr/>
        </p:nvSpPr>
        <p:spPr>
          <a:xfrm rot="19055250">
            <a:off x="7129588" y="-168371"/>
            <a:ext cx="820964" cy="91761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7B4667C-78C3-F630-1C4B-184DC92C34A0}"/>
              </a:ext>
            </a:extLst>
          </p:cNvPr>
          <p:cNvSpPr/>
          <p:nvPr/>
        </p:nvSpPr>
        <p:spPr>
          <a:xfrm rot="18804443">
            <a:off x="5169581" y="1911901"/>
            <a:ext cx="519560" cy="91761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9D2B92DD-3DE6-3E7D-0604-86B3159CA775}"/>
              </a:ext>
            </a:extLst>
          </p:cNvPr>
          <p:cNvSpPr/>
          <p:nvPr/>
        </p:nvSpPr>
        <p:spPr>
          <a:xfrm>
            <a:off x="8265695" y="3868535"/>
            <a:ext cx="3104147" cy="27538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AC40C61-04D7-A70F-6891-BCF30E3BCA97}"/>
              </a:ext>
            </a:extLst>
          </p:cNvPr>
          <p:cNvSpPr txBox="1"/>
          <p:nvPr/>
        </p:nvSpPr>
        <p:spPr>
          <a:xfrm>
            <a:off x="8265695" y="3868535"/>
            <a:ext cx="3104147" cy="2492990"/>
          </a:xfrm>
          <a:prstGeom prst="rect">
            <a:avLst/>
          </a:prstGeom>
          <a:noFill/>
        </p:spPr>
        <p:txBody>
          <a:bodyPr wrap="square" rtlCol="0">
            <a:spAutoFit/>
          </a:bodyPr>
          <a:lstStyle/>
          <a:p>
            <a:r>
              <a:rPr lang="en-US" sz="1200" dirty="0"/>
              <a:t>Key</a:t>
            </a:r>
          </a:p>
          <a:p>
            <a:endParaRPr lang="en-US" sz="1200" dirty="0"/>
          </a:p>
          <a:p>
            <a:r>
              <a:rPr lang="en-US" sz="1200" dirty="0"/>
              <a:t>	education</a:t>
            </a:r>
          </a:p>
          <a:p>
            <a:endParaRPr lang="en-US" sz="1200" dirty="0"/>
          </a:p>
          <a:p>
            <a:r>
              <a:rPr lang="en-US" sz="1200" dirty="0"/>
              <a:t>	utility</a:t>
            </a:r>
          </a:p>
          <a:p>
            <a:endParaRPr lang="en-US" sz="1200" dirty="0"/>
          </a:p>
          <a:p>
            <a:r>
              <a:rPr lang="en-US" sz="1200" dirty="0"/>
              <a:t>	café/restaurant</a:t>
            </a:r>
          </a:p>
          <a:p>
            <a:endParaRPr lang="en-US" sz="1200" dirty="0"/>
          </a:p>
          <a:p>
            <a:r>
              <a:rPr lang="en-US" sz="1200" dirty="0"/>
              <a:t>	bus stop</a:t>
            </a:r>
          </a:p>
          <a:p>
            <a:endParaRPr lang="en-US" sz="1200" dirty="0"/>
          </a:p>
          <a:p>
            <a:r>
              <a:rPr lang="en-US" sz="1200" dirty="0"/>
              <a:t>	intersecting street</a:t>
            </a:r>
          </a:p>
          <a:p>
            <a:endParaRPr lang="en-US" sz="1200" dirty="0"/>
          </a:p>
          <a:p>
            <a:r>
              <a:rPr lang="en-US" sz="1200" dirty="0"/>
              <a:t>	problem intersection</a:t>
            </a:r>
          </a:p>
        </p:txBody>
      </p:sp>
      <p:sp>
        <p:nvSpPr>
          <p:cNvPr id="30" name="Rounded Rectangle 29">
            <a:extLst>
              <a:ext uri="{FF2B5EF4-FFF2-40B4-BE49-F238E27FC236}">
                <a16:creationId xmlns:a16="http://schemas.microsoft.com/office/drawing/2014/main" id="{CB336163-1B23-5C4D-E7F5-B86A58157676}"/>
              </a:ext>
            </a:extLst>
          </p:cNvPr>
          <p:cNvSpPr/>
          <p:nvPr/>
        </p:nvSpPr>
        <p:spPr>
          <a:xfrm>
            <a:off x="8494295" y="4243773"/>
            <a:ext cx="553452" cy="244006"/>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a:extLst>
              <a:ext uri="{FF2B5EF4-FFF2-40B4-BE49-F238E27FC236}">
                <a16:creationId xmlns:a16="http://schemas.microsoft.com/office/drawing/2014/main" id="{5A9DE9DA-0477-6A18-8AD5-A310906EF7C9}"/>
              </a:ext>
            </a:extLst>
          </p:cNvPr>
          <p:cNvSpPr/>
          <p:nvPr/>
        </p:nvSpPr>
        <p:spPr>
          <a:xfrm>
            <a:off x="8494295" y="4608095"/>
            <a:ext cx="553452" cy="240631"/>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C8C01F04-815C-BB32-E490-FA24328AAEF1}"/>
              </a:ext>
            </a:extLst>
          </p:cNvPr>
          <p:cNvSpPr/>
          <p:nvPr/>
        </p:nvSpPr>
        <p:spPr>
          <a:xfrm>
            <a:off x="8722895" y="4981075"/>
            <a:ext cx="204537" cy="240630"/>
          </a:xfrm>
          <a:prstGeom prst="ellipse">
            <a:avLst/>
          </a:prstGeom>
          <a:solidFill>
            <a:schemeClr val="accent3">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riangle 32">
            <a:extLst>
              <a:ext uri="{FF2B5EF4-FFF2-40B4-BE49-F238E27FC236}">
                <a16:creationId xmlns:a16="http://schemas.microsoft.com/office/drawing/2014/main" id="{8A5CEFB6-21D5-670A-A947-1E052B8EE29D}"/>
              </a:ext>
            </a:extLst>
          </p:cNvPr>
          <p:cNvSpPr/>
          <p:nvPr/>
        </p:nvSpPr>
        <p:spPr>
          <a:xfrm>
            <a:off x="8722895" y="5367613"/>
            <a:ext cx="204537" cy="190976"/>
          </a:xfrm>
          <a:prstGeom prst="triangl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Left-Right Arrow 33">
            <a:extLst>
              <a:ext uri="{FF2B5EF4-FFF2-40B4-BE49-F238E27FC236}">
                <a16:creationId xmlns:a16="http://schemas.microsoft.com/office/drawing/2014/main" id="{1029FAC4-A0E5-3BE0-723E-CEDA1DEFDD7D}"/>
              </a:ext>
            </a:extLst>
          </p:cNvPr>
          <p:cNvSpPr/>
          <p:nvPr/>
        </p:nvSpPr>
        <p:spPr>
          <a:xfrm>
            <a:off x="8494295" y="5775158"/>
            <a:ext cx="553452" cy="120316"/>
          </a:xfrm>
          <a:prstGeom prst="leftRightArrow">
            <a:avLst/>
          </a:prstGeom>
          <a:solidFill>
            <a:srgbClr val="FFC000"/>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D4BB4A8-DDD9-CF16-DA40-3B65CE3AFA47}"/>
              </a:ext>
            </a:extLst>
          </p:cNvPr>
          <p:cNvSpPr/>
          <p:nvPr/>
        </p:nvSpPr>
        <p:spPr>
          <a:xfrm rot="18936097">
            <a:off x="2808875" y="4079883"/>
            <a:ext cx="820964" cy="85289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C51EEDA-45D2-FA62-D81B-2C2BB7C308F6}"/>
              </a:ext>
            </a:extLst>
          </p:cNvPr>
          <p:cNvSpPr/>
          <p:nvPr/>
        </p:nvSpPr>
        <p:spPr>
          <a:xfrm>
            <a:off x="8590670" y="6090760"/>
            <a:ext cx="357624" cy="33092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A5D08339-BA2E-24E9-BA6C-98D336C017CC}"/>
              </a:ext>
            </a:extLst>
          </p:cNvPr>
          <p:cNvSpPr/>
          <p:nvPr/>
        </p:nvSpPr>
        <p:spPr>
          <a:xfrm>
            <a:off x="1985211" y="4848726"/>
            <a:ext cx="204536" cy="249486"/>
          </a:xfrm>
          <a:prstGeom prst="ellipse">
            <a:avLst/>
          </a:prstGeom>
          <a:solidFill>
            <a:schemeClr val="accent3">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riangle 36">
            <a:extLst>
              <a:ext uri="{FF2B5EF4-FFF2-40B4-BE49-F238E27FC236}">
                <a16:creationId xmlns:a16="http://schemas.microsoft.com/office/drawing/2014/main" id="{6A074D44-72AC-807F-DC7D-CDDAD6D6302B}"/>
              </a:ext>
            </a:extLst>
          </p:cNvPr>
          <p:cNvSpPr/>
          <p:nvPr/>
        </p:nvSpPr>
        <p:spPr>
          <a:xfrm>
            <a:off x="7929494" y="34555"/>
            <a:ext cx="204537" cy="190976"/>
          </a:xfrm>
          <a:prstGeom prst="triangl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riangle 37">
            <a:extLst>
              <a:ext uri="{FF2B5EF4-FFF2-40B4-BE49-F238E27FC236}">
                <a16:creationId xmlns:a16="http://schemas.microsoft.com/office/drawing/2014/main" id="{2DD9F7E7-B824-BBD9-3FD9-AE7C1B7818A7}"/>
              </a:ext>
            </a:extLst>
          </p:cNvPr>
          <p:cNvSpPr/>
          <p:nvPr/>
        </p:nvSpPr>
        <p:spPr>
          <a:xfrm>
            <a:off x="7157333" y="249074"/>
            <a:ext cx="204537" cy="190976"/>
          </a:xfrm>
          <a:prstGeom prst="triangl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riangle 38">
            <a:extLst>
              <a:ext uri="{FF2B5EF4-FFF2-40B4-BE49-F238E27FC236}">
                <a16:creationId xmlns:a16="http://schemas.microsoft.com/office/drawing/2014/main" id="{924B652D-B10B-11C3-8477-391E3C56205D}"/>
              </a:ext>
            </a:extLst>
          </p:cNvPr>
          <p:cNvSpPr/>
          <p:nvPr/>
        </p:nvSpPr>
        <p:spPr>
          <a:xfrm>
            <a:off x="4202819" y="5434702"/>
            <a:ext cx="204537" cy="190976"/>
          </a:xfrm>
          <a:prstGeom prst="triangl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riangle 39">
            <a:extLst>
              <a:ext uri="{FF2B5EF4-FFF2-40B4-BE49-F238E27FC236}">
                <a16:creationId xmlns:a16="http://schemas.microsoft.com/office/drawing/2014/main" id="{D30C359C-8DD7-EE02-2E2E-55724ED656CF}"/>
              </a:ext>
            </a:extLst>
          </p:cNvPr>
          <p:cNvSpPr/>
          <p:nvPr/>
        </p:nvSpPr>
        <p:spPr>
          <a:xfrm>
            <a:off x="2598436" y="4537434"/>
            <a:ext cx="204537" cy="190976"/>
          </a:xfrm>
          <a:prstGeom prst="triangl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69882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F0DE71-236F-8170-7D9E-6C9CE4ECEAED}"/>
              </a:ext>
            </a:extLst>
          </p:cNvPr>
          <p:cNvSpPr>
            <a:spLocks noGrp="1"/>
          </p:cNvSpPr>
          <p:nvPr>
            <p:ph type="title"/>
          </p:nvPr>
        </p:nvSpPr>
        <p:spPr>
          <a:xfrm>
            <a:off x="838199" y="727323"/>
            <a:ext cx="5490073" cy="1914277"/>
          </a:xfrm>
        </p:spPr>
        <p:txBody>
          <a:bodyPr anchor="b">
            <a:normAutofit/>
          </a:bodyPr>
          <a:lstStyle/>
          <a:p>
            <a:r>
              <a:rPr lang="en-US" dirty="0"/>
              <a:t>East Washington Ave/HWY 151</a:t>
            </a:r>
          </a:p>
        </p:txBody>
      </p:sp>
      <p:sp>
        <p:nvSpPr>
          <p:cNvPr id="3" name="Content Placeholder 2">
            <a:extLst>
              <a:ext uri="{FF2B5EF4-FFF2-40B4-BE49-F238E27FC236}">
                <a16:creationId xmlns:a16="http://schemas.microsoft.com/office/drawing/2014/main" id="{42A991BC-9A26-B154-63CD-8E5F3E7CE845}"/>
              </a:ext>
            </a:extLst>
          </p:cNvPr>
          <p:cNvSpPr>
            <a:spLocks noGrp="1"/>
          </p:cNvSpPr>
          <p:nvPr>
            <p:ph idx="1"/>
          </p:nvPr>
        </p:nvSpPr>
        <p:spPr>
          <a:xfrm>
            <a:off x="838199" y="2788920"/>
            <a:ext cx="5490073" cy="3388042"/>
          </a:xfrm>
        </p:spPr>
        <p:txBody>
          <a:bodyPr>
            <a:normAutofit lnSpcReduction="10000"/>
          </a:bodyPr>
          <a:lstStyle/>
          <a:p>
            <a:pPr marL="0" indent="0">
              <a:lnSpc>
                <a:spcPct val="100000"/>
              </a:lnSpc>
              <a:buNone/>
            </a:pPr>
            <a:r>
              <a:rPr lang="en-US" sz="1500" dirty="0"/>
              <a:t>This 6-lane highway goes directly through Madison towards the </a:t>
            </a:r>
            <a:r>
              <a:rPr lang="en-US" sz="1500" dirty="0">
                <a:ln>
                  <a:solidFill>
                    <a:schemeClr val="accent6"/>
                  </a:solidFill>
                </a:ln>
              </a:rPr>
              <a:t>State Capitol</a:t>
            </a:r>
            <a:r>
              <a:rPr lang="en-US" sz="1500" dirty="0"/>
              <a:t>, passing closely by a </a:t>
            </a:r>
            <a:r>
              <a:rPr lang="en-US" sz="1500" dirty="0">
                <a:ln>
                  <a:solidFill>
                    <a:schemeClr val="accent1"/>
                  </a:solidFill>
                </a:ln>
              </a:rPr>
              <a:t>high school</a:t>
            </a:r>
            <a:r>
              <a:rPr lang="en-US" sz="1500" dirty="0"/>
              <a:t>, multiple elementary schools, and a quickly developing </a:t>
            </a:r>
            <a:r>
              <a:rPr lang="en-US" sz="1500" dirty="0">
                <a:ln>
                  <a:solidFill>
                    <a:schemeClr val="accent4"/>
                  </a:solidFill>
                </a:ln>
              </a:rPr>
              <a:t>commercial district</a:t>
            </a:r>
            <a:r>
              <a:rPr lang="en-US" sz="1500" dirty="0"/>
              <a:t> with concert venues, restaurants, hotels, and many developments planned for the near future. It is a highly trafficked area. Students cross it on their way to school, activities, and sports games; people who live in the nearby residential neighborhoods get off the bus here, and every day people pick up coffee and food here.</a:t>
            </a:r>
          </a:p>
          <a:p>
            <a:pPr marL="0" indent="0">
              <a:lnSpc>
                <a:spcPct val="100000"/>
              </a:lnSpc>
              <a:buNone/>
            </a:pPr>
            <a:r>
              <a:rPr lang="en-US" sz="1500" dirty="0"/>
              <a:t>At the same time, this is one of the most dangerous streets in Madison. There were six deaths along the entire stretch of the street in 2021. It is known for dangerous intersections and drag racing along the street at night. Residents feel unsafe walking in the area, and some have even moved because of walkability concerns (</a:t>
            </a:r>
            <a:r>
              <a:rPr lang="en-US" sz="1500" dirty="0" err="1"/>
              <a:t>Jolles</a:t>
            </a:r>
            <a:r>
              <a:rPr lang="en-US" sz="1500" dirty="0"/>
              <a:t>, 2022).</a:t>
            </a:r>
          </a:p>
        </p:txBody>
      </p:sp>
      <p:grpSp>
        <p:nvGrpSpPr>
          <p:cNvPr id="29" name="Group 28">
            <a:extLst>
              <a:ext uri="{FF2B5EF4-FFF2-40B4-BE49-F238E27FC236}">
                <a16:creationId xmlns:a16="http://schemas.microsoft.com/office/drawing/2014/main" id="{53C7C3B1-A762-4683-8DC0-FDE202C7D0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3816" y="-6437"/>
            <a:ext cx="4133500" cy="6864437"/>
            <a:chOff x="7433816" y="-6437"/>
            <a:chExt cx="4133500" cy="6864437"/>
          </a:xfrm>
        </p:grpSpPr>
        <p:cxnSp>
          <p:nvCxnSpPr>
            <p:cNvPr id="30" name="Straight Connector 29">
              <a:extLst>
                <a:ext uri="{FF2B5EF4-FFF2-40B4-BE49-F238E27FC236}">
                  <a16:creationId xmlns:a16="http://schemas.microsoft.com/office/drawing/2014/main" id="{719ED225-F3C7-4528-920C-245DFBA2EF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3816"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4990343-EA5D-4B3B-8816-6084C5BE84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6B7FCFF-F925-4BD3-9747-281D760205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581337"/>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256022A-471C-402E-8FB7-07349DE5D9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6276734"/>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5" name="Picture 4">
            <a:extLst>
              <a:ext uri="{FF2B5EF4-FFF2-40B4-BE49-F238E27FC236}">
                <a16:creationId xmlns:a16="http://schemas.microsoft.com/office/drawing/2014/main" id="{BC53636D-2F59-91AE-2CA7-7FEEAE83834B}"/>
              </a:ext>
            </a:extLst>
          </p:cNvPr>
          <p:cNvPicPr>
            <a:picLocks noChangeAspect="1"/>
          </p:cNvPicPr>
          <p:nvPr/>
        </p:nvPicPr>
        <p:blipFill rotWithShape="1">
          <a:blip r:embed="rId2"/>
          <a:srcRect l="24242" t="95" r="14918" b="14177"/>
          <a:stretch/>
        </p:blipFill>
        <p:spPr>
          <a:xfrm>
            <a:off x="7627448" y="1816795"/>
            <a:ext cx="3720569" cy="3080054"/>
          </a:xfrm>
          <a:prstGeom prst="rect">
            <a:avLst/>
          </a:prstGeom>
          <a:effectLst>
            <a:softEdge rad="0"/>
          </a:effectLst>
        </p:spPr>
      </p:pic>
      <p:cxnSp>
        <p:nvCxnSpPr>
          <p:cNvPr id="9" name="Straight Connector 8">
            <a:extLst>
              <a:ext uri="{FF2B5EF4-FFF2-40B4-BE49-F238E27FC236}">
                <a16:creationId xmlns:a16="http://schemas.microsoft.com/office/drawing/2014/main" id="{60FA8B41-5AEE-2FDE-79BB-D9CA85374998}"/>
              </a:ext>
            </a:extLst>
          </p:cNvPr>
          <p:cNvCxnSpPr>
            <a:cxnSpLocks/>
          </p:cNvCxnSpPr>
          <p:nvPr/>
        </p:nvCxnSpPr>
        <p:spPr>
          <a:xfrm flipV="1">
            <a:off x="8554453" y="1816792"/>
            <a:ext cx="2514600" cy="2418324"/>
          </a:xfrm>
          <a:prstGeom prst="line">
            <a:avLst/>
          </a:prstGeom>
        </p:spPr>
        <p:style>
          <a:lnRef idx="2">
            <a:schemeClr val="accent2"/>
          </a:lnRef>
          <a:fillRef idx="0">
            <a:schemeClr val="accent2"/>
          </a:fillRef>
          <a:effectRef idx="1">
            <a:schemeClr val="accent2"/>
          </a:effectRef>
          <a:fontRef idx="minor">
            <a:schemeClr val="tx1"/>
          </a:fontRef>
        </p:style>
      </p:cxnSp>
      <p:sp>
        <p:nvSpPr>
          <p:cNvPr id="11" name="Rectangle 10">
            <a:extLst>
              <a:ext uri="{FF2B5EF4-FFF2-40B4-BE49-F238E27FC236}">
                <a16:creationId xmlns:a16="http://schemas.microsoft.com/office/drawing/2014/main" id="{B72A7784-160E-37A2-3765-241BD139413E}"/>
              </a:ext>
            </a:extLst>
          </p:cNvPr>
          <p:cNvSpPr/>
          <p:nvPr/>
        </p:nvSpPr>
        <p:spPr>
          <a:xfrm rot="2721540">
            <a:off x="8261341" y="4234138"/>
            <a:ext cx="322884" cy="295159"/>
          </a:xfrm>
          <a:prstGeom prst="rect">
            <a:avLst/>
          </a:prstGeom>
          <a:noFill/>
          <a:ln>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D5E033B4-46CA-A197-6596-5478008C4319}"/>
              </a:ext>
            </a:extLst>
          </p:cNvPr>
          <p:cNvSpPr/>
          <p:nvPr/>
        </p:nvSpPr>
        <p:spPr>
          <a:xfrm rot="18510548">
            <a:off x="10587789" y="1949116"/>
            <a:ext cx="156411" cy="1443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B35C18C-57EA-EE61-CC17-D3CFD161E0C5}"/>
              </a:ext>
            </a:extLst>
          </p:cNvPr>
          <p:cNvSpPr/>
          <p:nvPr/>
        </p:nvSpPr>
        <p:spPr>
          <a:xfrm rot="2646728">
            <a:off x="9626437" y="2956924"/>
            <a:ext cx="110718" cy="40907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4B765BC8-15C1-486C-B72C-B6F9B1BD11CC}"/>
              </a:ext>
            </a:extLst>
          </p:cNvPr>
          <p:cNvSpPr/>
          <p:nvPr/>
        </p:nvSpPr>
        <p:spPr>
          <a:xfrm rot="2752822">
            <a:off x="8942262" y="3520733"/>
            <a:ext cx="135843" cy="541644"/>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9404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7" name="Rectangle 205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59" name="Group 2058">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1"/>
            <a:ext cx="12192000" cy="6857996"/>
            <a:chOff x="572" y="-1"/>
            <a:chExt cx="12192000" cy="6857996"/>
          </a:xfrm>
        </p:grpSpPr>
        <p:cxnSp>
          <p:nvCxnSpPr>
            <p:cNvPr id="2060" name="Straight Connector 2059">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61" name="Straight Connector 2060">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62" name="Straight Connector 2061">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63" name="Straight Connector 2062">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064"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2065"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useBgFill="1">
        <p:nvSpPr>
          <p:cNvPr id="2067" name="Rectangle 2066">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9" name="Rectangle 2068">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71" name="Group 2070">
            <a:extLst>
              <a:ext uri="{FF2B5EF4-FFF2-40B4-BE49-F238E27FC236}">
                <a16:creationId xmlns:a16="http://schemas.microsoft.com/office/drawing/2014/main" id="{8DE1C2A4-07AC-4931-BB55-109C585A573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2072" name="Straight Connector 2071">
              <a:extLst>
                <a:ext uri="{FF2B5EF4-FFF2-40B4-BE49-F238E27FC236}">
                  <a16:creationId xmlns:a16="http://schemas.microsoft.com/office/drawing/2014/main" id="{62F4E679-EE44-4368-A9DB-0885B3833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flipV="1">
              <a:off x="6096000" y="581055"/>
              <a:ext cx="4520" cy="569565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2073" name="Group 2072">
              <a:extLst>
                <a:ext uri="{FF2B5EF4-FFF2-40B4-BE49-F238E27FC236}">
                  <a16:creationId xmlns:a16="http://schemas.microsoft.com/office/drawing/2014/main" id="{44936CF5-3DDC-44F6-9C3D-659B31F82E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2074" name="Straight Connector 2073">
                <a:extLst>
                  <a:ext uri="{FF2B5EF4-FFF2-40B4-BE49-F238E27FC236}">
                    <a16:creationId xmlns:a16="http://schemas.microsoft.com/office/drawing/2014/main" id="{8EA52A28-303F-4B8C-A110-BF8EDC1398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75" name="Straight Connector 2074">
                <a:extLst>
                  <a:ext uri="{FF2B5EF4-FFF2-40B4-BE49-F238E27FC236}">
                    <a16:creationId xmlns:a16="http://schemas.microsoft.com/office/drawing/2014/main" id="{0C593429-1971-4E78-AAC7-4D8EE5BEC3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76" name="Straight Connector 2075">
                <a:extLst>
                  <a:ext uri="{FF2B5EF4-FFF2-40B4-BE49-F238E27FC236}">
                    <a16:creationId xmlns:a16="http://schemas.microsoft.com/office/drawing/2014/main" id="{AFF7FC5C-1A57-437E-9E66-1F97558177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77" name="Straight Connector 2076">
                <a:extLst>
                  <a:ext uri="{FF2B5EF4-FFF2-40B4-BE49-F238E27FC236}">
                    <a16:creationId xmlns:a16="http://schemas.microsoft.com/office/drawing/2014/main" id="{3E2A2E1E-5A55-4724-9E05-1EB4F20D29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grpSp>
      <p:sp>
        <p:nvSpPr>
          <p:cNvPr id="2" name="Title 1">
            <a:extLst>
              <a:ext uri="{FF2B5EF4-FFF2-40B4-BE49-F238E27FC236}">
                <a16:creationId xmlns:a16="http://schemas.microsoft.com/office/drawing/2014/main" id="{92AFB31D-EDCA-F60B-E77B-A291638E14B5}"/>
              </a:ext>
            </a:extLst>
          </p:cNvPr>
          <p:cNvSpPr>
            <a:spLocks noGrp="1"/>
          </p:cNvSpPr>
          <p:nvPr>
            <p:ph type="title"/>
          </p:nvPr>
        </p:nvSpPr>
        <p:spPr>
          <a:xfrm>
            <a:off x="838200" y="780429"/>
            <a:ext cx="4933950" cy="1543185"/>
          </a:xfrm>
        </p:spPr>
        <p:txBody>
          <a:bodyPr vert="horz" lIns="91440" tIns="45720" rIns="91440" bIns="45720" rtlCol="0" anchor="ctr">
            <a:normAutofit/>
          </a:bodyPr>
          <a:lstStyle/>
          <a:p>
            <a:r>
              <a:rPr lang="en-US" dirty="0"/>
              <a:t>A Highway in the City</a:t>
            </a:r>
          </a:p>
        </p:txBody>
      </p:sp>
      <p:sp>
        <p:nvSpPr>
          <p:cNvPr id="3" name="Content Placeholder 2">
            <a:extLst>
              <a:ext uri="{FF2B5EF4-FFF2-40B4-BE49-F238E27FC236}">
                <a16:creationId xmlns:a16="http://schemas.microsoft.com/office/drawing/2014/main" id="{D8C227B4-0D3D-B844-B0D1-E927F6647D9C}"/>
              </a:ext>
            </a:extLst>
          </p:cNvPr>
          <p:cNvSpPr>
            <a:spLocks noGrp="1"/>
          </p:cNvSpPr>
          <p:nvPr>
            <p:ph sz="half" idx="1"/>
          </p:nvPr>
        </p:nvSpPr>
        <p:spPr>
          <a:xfrm>
            <a:off x="838200" y="2434196"/>
            <a:ext cx="4933950" cy="3430575"/>
          </a:xfrm>
        </p:spPr>
        <p:txBody>
          <a:bodyPr vert="horz" lIns="91440" tIns="45720" rIns="91440" bIns="45720" rtlCol="0">
            <a:normAutofit lnSpcReduction="10000"/>
          </a:bodyPr>
          <a:lstStyle/>
          <a:p>
            <a:r>
              <a:rPr lang="en-US" dirty="0"/>
              <a:t>The design of the street certainly doesn’t discourage speeding. The three wide lanes in each direction and long stretches of road allow cars to drive quickly and recklessly.</a:t>
            </a:r>
          </a:p>
          <a:p>
            <a:r>
              <a:rPr lang="en-US" dirty="0"/>
              <a:t>Compare those wide lanes with the thin medians and sidewalks, despite the high volume of pedestrians.</a:t>
            </a:r>
          </a:p>
          <a:p>
            <a:r>
              <a:rPr lang="en-US" dirty="0"/>
              <a:t>Although bicyclists do ride on this street, the bike lane isn’t differentiated from the parking lane.</a:t>
            </a:r>
          </a:p>
        </p:txBody>
      </p:sp>
      <p:pic>
        <p:nvPicPr>
          <p:cNvPr id="2052" name="Picture 4">
            <a:extLst>
              <a:ext uri="{FF2B5EF4-FFF2-40B4-BE49-F238E27FC236}">
                <a16:creationId xmlns:a16="http://schemas.microsoft.com/office/drawing/2014/main" id="{BCC7399D-9712-39CE-3BB6-0F0B68AA334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373624" y="3820513"/>
            <a:ext cx="4916547" cy="234765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FEA6B280-93E6-C534-9097-5C7ABE050BDC}"/>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6373625" y="1034908"/>
            <a:ext cx="4916547" cy="2101823"/>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a:extLst>
              <a:ext uri="{FF2B5EF4-FFF2-40B4-BE49-F238E27FC236}">
                <a16:creationId xmlns:a16="http://schemas.microsoft.com/office/drawing/2014/main" id="{A7B61C6D-39ED-90CA-2181-1FDE162EA984}"/>
              </a:ext>
            </a:extLst>
          </p:cNvPr>
          <p:cNvSpPr/>
          <p:nvPr/>
        </p:nvSpPr>
        <p:spPr>
          <a:xfrm>
            <a:off x="7212964" y="2656201"/>
            <a:ext cx="4479046" cy="1065069"/>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4160C2D-B199-2FB0-020C-085B5795F07B}"/>
              </a:ext>
            </a:extLst>
          </p:cNvPr>
          <p:cNvSpPr txBox="1"/>
          <p:nvPr/>
        </p:nvSpPr>
        <p:spPr>
          <a:xfrm>
            <a:off x="7212964" y="2671781"/>
            <a:ext cx="4479046" cy="1015663"/>
          </a:xfrm>
          <a:prstGeom prst="rect">
            <a:avLst/>
          </a:prstGeom>
          <a:noFill/>
        </p:spPr>
        <p:txBody>
          <a:bodyPr wrap="square" rtlCol="0">
            <a:spAutoFit/>
          </a:bodyPr>
          <a:lstStyle/>
          <a:p>
            <a:r>
              <a:rPr lang="en-US" sz="1200" b="1" dirty="0"/>
              <a:t>Wisconsin Law Enforcement Officer’s HWY:</a:t>
            </a:r>
            <a:r>
              <a:rPr lang="en-US" sz="1200" dirty="0"/>
              <a:t> Stretches of E Wash were given this commemorative name in 2003. The name was renewed in 2015, the same year a Madison police officer shot and killed a teenage Black man named Tony Robinson who had gone to East High School down the street.</a:t>
            </a:r>
            <a:endParaRPr lang="en-US" sz="1200" b="1" dirty="0"/>
          </a:p>
        </p:txBody>
      </p:sp>
    </p:spTree>
    <p:extLst>
      <p:ext uri="{BB962C8B-B14F-4D97-AF65-F5344CB8AC3E}">
        <p14:creationId xmlns:p14="http://schemas.microsoft.com/office/powerpoint/2010/main" val="1515389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53F70-9030-A8DE-F3C6-E3320218D12B}"/>
              </a:ext>
            </a:extLst>
          </p:cNvPr>
          <p:cNvSpPr>
            <a:spLocks noGrp="1"/>
          </p:cNvSpPr>
          <p:nvPr>
            <p:ph type="title"/>
          </p:nvPr>
        </p:nvSpPr>
        <p:spPr>
          <a:xfrm>
            <a:off x="681787" y="635268"/>
            <a:ext cx="10515600" cy="1325563"/>
          </a:xfrm>
        </p:spPr>
        <p:txBody>
          <a:bodyPr/>
          <a:lstStyle/>
          <a:p>
            <a:r>
              <a:rPr lang="en-US" dirty="0"/>
              <a:t>12 Quality Criteria</a:t>
            </a:r>
          </a:p>
        </p:txBody>
      </p:sp>
      <p:sp>
        <p:nvSpPr>
          <p:cNvPr id="3" name="Oval 2">
            <a:extLst>
              <a:ext uri="{FF2B5EF4-FFF2-40B4-BE49-F238E27FC236}">
                <a16:creationId xmlns:a16="http://schemas.microsoft.com/office/drawing/2014/main" id="{F7071D3D-138E-5B04-8E86-E8A21613A2BE}"/>
              </a:ext>
            </a:extLst>
          </p:cNvPr>
          <p:cNvSpPr/>
          <p:nvPr/>
        </p:nvSpPr>
        <p:spPr>
          <a:xfrm>
            <a:off x="986590" y="2153657"/>
            <a:ext cx="1263316" cy="1275347"/>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8" name="Oval 7">
            <a:extLst>
              <a:ext uri="{FF2B5EF4-FFF2-40B4-BE49-F238E27FC236}">
                <a16:creationId xmlns:a16="http://schemas.microsoft.com/office/drawing/2014/main" id="{DC5EB957-46D5-F89F-B8C8-E37690D14A58}"/>
              </a:ext>
            </a:extLst>
          </p:cNvPr>
          <p:cNvSpPr/>
          <p:nvPr/>
        </p:nvSpPr>
        <p:spPr>
          <a:xfrm>
            <a:off x="2793332" y="2153655"/>
            <a:ext cx="1263316" cy="1275347"/>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9" name="Oval 8">
            <a:extLst>
              <a:ext uri="{FF2B5EF4-FFF2-40B4-BE49-F238E27FC236}">
                <a16:creationId xmlns:a16="http://schemas.microsoft.com/office/drawing/2014/main" id="{E43363CB-3773-D2CC-7C74-28F0EACD8255}"/>
              </a:ext>
            </a:extLst>
          </p:cNvPr>
          <p:cNvSpPr/>
          <p:nvPr/>
        </p:nvSpPr>
        <p:spPr>
          <a:xfrm>
            <a:off x="4600074" y="2153655"/>
            <a:ext cx="1263316" cy="1275347"/>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10" name="Oval 9">
            <a:extLst>
              <a:ext uri="{FF2B5EF4-FFF2-40B4-BE49-F238E27FC236}">
                <a16:creationId xmlns:a16="http://schemas.microsoft.com/office/drawing/2014/main" id="{26290894-C705-755A-0401-40E65E077810}"/>
              </a:ext>
            </a:extLst>
          </p:cNvPr>
          <p:cNvSpPr/>
          <p:nvPr/>
        </p:nvSpPr>
        <p:spPr>
          <a:xfrm>
            <a:off x="6406816" y="2153655"/>
            <a:ext cx="1263316" cy="1275347"/>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11" name="Oval 10">
            <a:extLst>
              <a:ext uri="{FF2B5EF4-FFF2-40B4-BE49-F238E27FC236}">
                <a16:creationId xmlns:a16="http://schemas.microsoft.com/office/drawing/2014/main" id="{05B13509-2CD9-7443-461C-E329CC642D27}"/>
              </a:ext>
            </a:extLst>
          </p:cNvPr>
          <p:cNvSpPr/>
          <p:nvPr/>
        </p:nvSpPr>
        <p:spPr>
          <a:xfrm>
            <a:off x="8213558" y="2153654"/>
            <a:ext cx="1263316" cy="1275347"/>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12" name="Oval 11">
            <a:extLst>
              <a:ext uri="{FF2B5EF4-FFF2-40B4-BE49-F238E27FC236}">
                <a16:creationId xmlns:a16="http://schemas.microsoft.com/office/drawing/2014/main" id="{39609801-79D3-F274-FA7E-E9DE46C528DF}"/>
              </a:ext>
            </a:extLst>
          </p:cNvPr>
          <p:cNvSpPr/>
          <p:nvPr/>
        </p:nvSpPr>
        <p:spPr>
          <a:xfrm>
            <a:off x="10020300" y="2153653"/>
            <a:ext cx="1263316" cy="1275347"/>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13" name="Oval 12">
            <a:extLst>
              <a:ext uri="{FF2B5EF4-FFF2-40B4-BE49-F238E27FC236}">
                <a16:creationId xmlns:a16="http://schemas.microsoft.com/office/drawing/2014/main" id="{117AE57B-57DF-0C25-6B23-604863A09810}"/>
              </a:ext>
            </a:extLst>
          </p:cNvPr>
          <p:cNvSpPr/>
          <p:nvPr/>
        </p:nvSpPr>
        <p:spPr>
          <a:xfrm>
            <a:off x="986590" y="4259499"/>
            <a:ext cx="1263316" cy="1275347"/>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14" name="Oval 13">
            <a:extLst>
              <a:ext uri="{FF2B5EF4-FFF2-40B4-BE49-F238E27FC236}">
                <a16:creationId xmlns:a16="http://schemas.microsoft.com/office/drawing/2014/main" id="{7ECFA3D7-4FB8-FC20-FD25-D82EF9F5F4B8}"/>
              </a:ext>
            </a:extLst>
          </p:cNvPr>
          <p:cNvSpPr/>
          <p:nvPr/>
        </p:nvSpPr>
        <p:spPr>
          <a:xfrm>
            <a:off x="2793332" y="4259497"/>
            <a:ext cx="1263316" cy="1275347"/>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15" name="Oval 14">
            <a:extLst>
              <a:ext uri="{FF2B5EF4-FFF2-40B4-BE49-F238E27FC236}">
                <a16:creationId xmlns:a16="http://schemas.microsoft.com/office/drawing/2014/main" id="{233BD7BA-0FF2-69F1-B751-0ACCC8BE45F4}"/>
              </a:ext>
            </a:extLst>
          </p:cNvPr>
          <p:cNvSpPr/>
          <p:nvPr/>
        </p:nvSpPr>
        <p:spPr>
          <a:xfrm>
            <a:off x="4600074" y="4259497"/>
            <a:ext cx="1263316" cy="1275347"/>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16" name="Oval 15">
            <a:extLst>
              <a:ext uri="{FF2B5EF4-FFF2-40B4-BE49-F238E27FC236}">
                <a16:creationId xmlns:a16="http://schemas.microsoft.com/office/drawing/2014/main" id="{5017E37F-321B-B7E0-0963-330B63D3C843}"/>
              </a:ext>
            </a:extLst>
          </p:cNvPr>
          <p:cNvSpPr/>
          <p:nvPr/>
        </p:nvSpPr>
        <p:spPr>
          <a:xfrm>
            <a:off x="6406816" y="4259497"/>
            <a:ext cx="1263316" cy="1275347"/>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17" name="Oval 16">
            <a:extLst>
              <a:ext uri="{FF2B5EF4-FFF2-40B4-BE49-F238E27FC236}">
                <a16:creationId xmlns:a16="http://schemas.microsoft.com/office/drawing/2014/main" id="{57598F99-4A6E-B975-BD60-9FA579058715}"/>
              </a:ext>
            </a:extLst>
          </p:cNvPr>
          <p:cNvSpPr/>
          <p:nvPr/>
        </p:nvSpPr>
        <p:spPr>
          <a:xfrm>
            <a:off x="8213558" y="4259496"/>
            <a:ext cx="1263316" cy="1275347"/>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18" name="Oval 17">
            <a:extLst>
              <a:ext uri="{FF2B5EF4-FFF2-40B4-BE49-F238E27FC236}">
                <a16:creationId xmlns:a16="http://schemas.microsoft.com/office/drawing/2014/main" id="{C824994C-830A-91D0-AD61-9274CCD80D2B}"/>
              </a:ext>
            </a:extLst>
          </p:cNvPr>
          <p:cNvSpPr/>
          <p:nvPr/>
        </p:nvSpPr>
        <p:spPr>
          <a:xfrm>
            <a:off x="10020300" y="4259495"/>
            <a:ext cx="1263316" cy="1275347"/>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23" name="TextBox 22">
            <a:extLst>
              <a:ext uri="{FF2B5EF4-FFF2-40B4-BE49-F238E27FC236}">
                <a16:creationId xmlns:a16="http://schemas.microsoft.com/office/drawing/2014/main" id="{1A1451A5-5B06-E673-D50F-B2DD7EFA2AB3}"/>
              </a:ext>
            </a:extLst>
          </p:cNvPr>
          <p:cNvSpPr txBox="1"/>
          <p:nvPr/>
        </p:nvSpPr>
        <p:spPr>
          <a:xfrm>
            <a:off x="997117" y="2399099"/>
            <a:ext cx="1263316" cy="923330"/>
          </a:xfrm>
          <a:prstGeom prst="rect">
            <a:avLst/>
          </a:prstGeom>
          <a:noFill/>
        </p:spPr>
        <p:txBody>
          <a:bodyPr wrap="square" rtlCol="0">
            <a:spAutoFit/>
          </a:bodyPr>
          <a:lstStyle/>
          <a:p>
            <a:pPr algn="ctr"/>
            <a:r>
              <a:rPr lang="en-US" dirty="0">
                <a:solidFill>
                  <a:srgbClr val="A65F71"/>
                </a:solidFill>
              </a:rPr>
              <a:t>Traffic and Accidents</a:t>
            </a:r>
          </a:p>
          <a:p>
            <a:pPr algn="ctr"/>
            <a:r>
              <a:rPr lang="en-US" dirty="0">
                <a:solidFill>
                  <a:srgbClr val="A65F71"/>
                </a:solidFill>
              </a:rPr>
              <a:t>2</a:t>
            </a:r>
          </a:p>
        </p:txBody>
      </p:sp>
      <p:sp>
        <p:nvSpPr>
          <p:cNvPr id="30" name="TextBox 29">
            <a:extLst>
              <a:ext uri="{FF2B5EF4-FFF2-40B4-BE49-F238E27FC236}">
                <a16:creationId xmlns:a16="http://schemas.microsoft.com/office/drawing/2014/main" id="{DFC6FC35-F7E6-DDDB-3D13-D9C61EF9B157}"/>
              </a:ext>
            </a:extLst>
          </p:cNvPr>
          <p:cNvSpPr txBox="1"/>
          <p:nvPr/>
        </p:nvSpPr>
        <p:spPr>
          <a:xfrm>
            <a:off x="925680" y="4526283"/>
            <a:ext cx="1385136" cy="923330"/>
          </a:xfrm>
          <a:prstGeom prst="rect">
            <a:avLst/>
          </a:prstGeom>
          <a:noFill/>
        </p:spPr>
        <p:txBody>
          <a:bodyPr wrap="square" rtlCol="0">
            <a:spAutoFit/>
          </a:bodyPr>
          <a:lstStyle/>
          <a:p>
            <a:pPr algn="ctr"/>
            <a:r>
              <a:rPr lang="en-US" dirty="0">
                <a:solidFill>
                  <a:srgbClr val="A65F71"/>
                </a:solidFill>
              </a:rPr>
              <a:t>Perception of Safety</a:t>
            </a:r>
          </a:p>
          <a:p>
            <a:pPr algn="ctr"/>
            <a:r>
              <a:rPr lang="en-US" dirty="0">
                <a:solidFill>
                  <a:srgbClr val="A65F71"/>
                </a:solidFill>
              </a:rPr>
              <a:t>5</a:t>
            </a:r>
          </a:p>
        </p:txBody>
      </p:sp>
      <p:sp>
        <p:nvSpPr>
          <p:cNvPr id="31" name="TextBox 30">
            <a:extLst>
              <a:ext uri="{FF2B5EF4-FFF2-40B4-BE49-F238E27FC236}">
                <a16:creationId xmlns:a16="http://schemas.microsoft.com/office/drawing/2014/main" id="{56B99324-7479-87EA-4C28-23C24721F626}"/>
              </a:ext>
            </a:extLst>
          </p:cNvPr>
          <p:cNvSpPr txBox="1"/>
          <p:nvPr/>
        </p:nvSpPr>
        <p:spPr>
          <a:xfrm>
            <a:off x="2793332" y="4574002"/>
            <a:ext cx="1263316" cy="646331"/>
          </a:xfrm>
          <a:prstGeom prst="rect">
            <a:avLst/>
          </a:prstGeom>
          <a:noFill/>
        </p:spPr>
        <p:txBody>
          <a:bodyPr wrap="square" rtlCol="0">
            <a:spAutoFit/>
          </a:bodyPr>
          <a:lstStyle/>
          <a:p>
            <a:pPr algn="ctr"/>
            <a:r>
              <a:rPr lang="en-US" dirty="0">
                <a:solidFill>
                  <a:srgbClr val="A65F71"/>
                </a:solidFill>
              </a:rPr>
              <a:t>Weather</a:t>
            </a:r>
          </a:p>
          <a:p>
            <a:pPr algn="ctr"/>
            <a:r>
              <a:rPr lang="en-US" dirty="0">
                <a:solidFill>
                  <a:srgbClr val="A65F71"/>
                </a:solidFill>
              </a:rPr>
              <a:t>7</a:t>
            </a:r>
          </a:p>
        </p:txBody>
      </p:sp>
      <p:sp>
        <p:nvSpPr>
          <p:cNvPr id="32" name="TextBox 31">
            <a:extLst>
              <a:ext uri="{FF2B5EF4-FFF2-40B4-BE49-F238E27FC236}">
                <a16:creationId xmlns:a16="http://schemas.microsoft.com/office/drawing/2014/main" id="{35383EDE-46DF-6EF0-B2EA-4252F81B25AC}"/>
              </a:ext>
            </a:extLst>
          </p:cNvPr>
          <p:cNvSpPr txBox="1"/>
          <p:nvPr/>
        </p:nvSpPr>
        <p:spPr>
          <a:xfrm>
            <a:off x="2793330" y="2440007"/>
            <a:ext cx="1263316" cy="923330"/>
          </a:xfrm>
          <a:prstGeom prst="rect">
            <a:avLst/>
          </a:prstGeom>
          <a:noFill/>
        </p:spPr>
        <p:txBody>
          <a:bodyPr wrap="square" rtlCol="0">
            <a:spAutoFit/>
          </a:bodyPr>
          <a:lstStyle/>
          <a:p>
            <a:pPr algn="ctr"/>
            <a:r>
              <a:rPr lang="en-US" dirty="0">
                <a:solidFill>
                  <a:srgbClr val="A65F71"/>
                </a:solidFill>
              </a:rPr>
              <a:t>Walk and Bike</a:t>
            </a:r>
          </a:p>
          <a:p>
            <a:pPr algn="ctr"/>
            <a:r>
              <a:rPr lang="en-US" dirty="0">
                <a:solidFill>
                  <a:srgbClr val="A65F71"/>
                </a:solidFill>
              </a:rPr>
              <a:t>4</a:t>
            </a:r>
          </a:p>
        </p:txBody>
      </p:sp>
      <p:sp>
        <p:nvSpPr>
          <p:cNvPr id="33" name="TextBox 32">
            <a:extLst>
              <a:ext uri="{FF2B5EF4-FFF2-40B4-BE49-F238E27FC236}">
                <a16:creationId xmlns:a16="http://schemas.microsoft.com/office/drawing/2014/main" id="{890AC07B-B6AC-02A8-EBAF-FE8718454C0C}"/>
              </a:ext>
            </a:extLst>
          </p:cNvPr>
          <p:cNvSpPr txBox="1"/>
          <p:nvPr/>
        </p:nvSpPr>
        <p:spPr>
          <a:xfrm>
            <a:off x="4589543" y="2363512"/>
            <a:ext cx="1263316" cy="923330"/>
          </a:xfrm>
          <a:prstGeom prst="rect">
            <a:avLst/>
          </a:prstGeom>
          <a:noFill/>
        </p:spPr>
        <p:txBody>
          <a:bodyPr wrap="square" rtlCol="0">
            <a:spAutoFit/>
          </a:bodyPr>
          <a:lstStyle/>
          <a:p>
            <a:pPr algn="ctr"/>
            <a:r>
              <a:rPr lang="en-US" dirty="0">
                <a:solidFill>
                  <a:srgbClr val="A65F71"/>
                </a:solidFill>
              </a:rPr>
              <a:t>Sit and Stay</a:t>
            </a:r>
          </a:p>
          <a:p>
            <a:pPr algn="ctr"/>
            <a:r>
              <a:rPr lang="en-US" dirty="0">
                <a:solidFill>
                  <a:srgbClr val="A65F71"/>
                </a:solidFill>
              </a:rPr>
              <a:t>7</a:t>
            </a:r>
          </a:p>
        </p:txBody>
      </p:sp>
      <p:sp>
        <p:nvSpPr>
          <p:cNvPr id="34" name="TextBox 33">
            <a:extLst>
              <a:ext uri="{FF2B5EF4-FFF2-40B4-BE49-F238E27FC236}">
                <a16:creationId xmlns:a16="http://schemas.microsoft.com/office/drawing/2014/main" id="{1245BF1A-49E8-250C-C889-158CFE603534}"/>
              </a:ext>
            </a:extLst>
          </p:cNvPr>
          <p:cNvSpPr txBox="1"/>
          <p:nvPr/>
        </p:nvSpPr>
        <p:spPr>
          <a:xfrm>
            <a:off x="4630155" y="4516253"/>
            <a:ext cx="1263316" cy="923330"/>
          </a:xfrm>
          <a:prstGeom prst="rect">
            <a:avLst/>
          </a:prstGeom>
          <a:noFill/>
        </p:spPr>
        <p:txBody>
          <a:bodyPr wrap="square" rtlCol="0">
            <a:spAutoFit/>
          </a:bodyPr>
          <a:lstStyle/>
          <a:p>
            <a:pPr algn="ctr"/>
            <a:r>
              <a:rPr lang="en-US" dirty="0">
                <a:solidFill>
                  <a:srgbClr val="A65F71"/>
                </a:solidFill>
              </a:rPr>
              <a:t>Things to see</a:t>
            </a:r>
          </a:p>
          <a:p>
            <a:pPr algn="ctr"/>
            <a:r>
              <a:rPr lang="en-US" dirty="0">
                <a:solidFill>
                  <a:srgbClr val="A65F71"/>
                </a:solidFill>
              </a:rPr>
              <a:t>5</a:t>
            </a:r>
          </a:p>
        </p:txBody>
      </p:sp>
      <p:sp>
        <p:nvSpPr>
          <p:cNvPr id="35" name="TextBox 34">
            <a:extLst>
              <a:ext uri="{FF2B5EF4-FFF2-40B4-BE49-F238E27FC236}">
                <a16:creationId xmlns:a16="http://schemas.microsoft.com/office/drawing/2014/main" id="{430AF271-7EF8-BBCF-4F4E-AE18A54CDC7F}"/>
              </a:ext>
            </a:extLst>
          </p:cNvPr>
          <p:cNvSpPr txBox="1"/>
          <p:nvPr/>
        </p:nvSpPr>
        <p:spPr>
          <a:xfrm>
            <a:off x="6417343" y="2399099"/>
            <a:ext cx="1263316" cy="923330"/>
          </a:xfrm>
          <a:prstGeom prst="rect">
            <a:avLst/>
          </a:prstGeom>
          <a:noFill/>
        </p:spPr>
        <p:txBody>
          <a:bodyPr wrap="square" rtlCol="0">
            <a:spAutoFit/>
          </a:bodyPr>
          <a:lstStyle/>
          <a:p>
            <a:pPr algn="ctr"/>
            <a:r>
              <a:rPr lang="en-US" dirty="0">
                <a:solidFill>
                  <a:srgbClr val="A65F71"/>
                </a:solidFill>
              </a:rPr>
              <a:t>Talk and Listen</a:t>
            </a:r>
          </a:p>
          <a:p>
            <a:pPr algn="ctr"/>
            <a:r>
              <a:rPr lang="en-US" dirty="0">
                <a:solidFill>
                  <a:srgbClr val="A65F71"/>
                </a:solidFill>
              </a:rPr>
              <a:t>8</a:t>
            </a:r>
          </a:p>
        </p:txBody>
      </p:sp>
      <p:sp>
        <p:nvSpPr>
          <p:cNvPr id="36" name="TextBox 35">
            <a:extLst>
              <a:ext uri="{FF2B5EF4-FFF2-40B4-BE49-F238E27FC236}">
                <a16:creationId xmlns:a16="http://schemas.microsoft.com/office/drawing/2014/main" id="{8BD25C50-411A-6F85-99CF-08E4DD7EDD0D}"/>
              </a:ext>
            </a:extLst>
          </p:cNvPr>
          <p:cNvSpPr txBox="1"/>
          <p:nvPr/>
        </p:nvSpPr>
        <p:spPr>
          <a:xfrm>
            <a:off x="6417343" y="4490696"/>
            <a:ext cx="1263316" cy="923330"/>
          </a:xfrm>
          <a:prstGeom prst="rect">
            <a:avLst/>
          </a:prstGeom>
          <a:noFill/>
        </p:spPr>
        <p:txBody>
          <a:bodyPr wrap="square" rtlCol="0">
            <a:spAutoFit/>
          </a:bodyPr>
          <a:lstStyle/>
          <a:p>
            <a:pPr algn="ctr"/>
            <a:r>
              <a:rPr lang="en-US" dirty="0">
                <a:solidFill>
                  <a:srgbClr val="A65F71"/>
                </a:solidFill>
              </a:rPr>
              <a:t>Play and Exercise</a:t>
            </a:r>
          </a:p>
          <a:p>
            <a:pPr algn="ctr"/>
            <a:r>
              <a:rPr lang="en-US" dirty="0">
                <a:solidFill>
                  <a:srgbClr val="A65F71"/>
                </a:solidFill>
              </a:rPr>
              <a:t>8</a:t>
            </a:r>
          </a:p>
        </p:txBody>
      </p:sp>
      <p:sp>
        <p:nvSpPr>
          <p:cNvPr id="37" name="TextBox 36">
            <a:extLst>
              <a:ext uri="{FF2B5EF4-FFF2-40B4-BE49-F238E27FC236}">
                <a16:creationId xmlns:a16="http://schemas.microsoft.com/office/drawing/2014/main" id="{11ADFE62-475C-5D3D-C9AF-C8B55ECC17D0}"/>
              </a:ext>
            </a:extLst>
          </p:cNvPr>
          <p:cNvSpPr txBox="1"/>
          <p:nvPr/>
        </p:nvSpPr>
        <p:spPr>
          <a:xfrm>
            <a:off x="8234611" y="4493613"/>
            <a:ext cx="1263316" cy="923330"/>
          </a:xfrm>
          <a:prstGeom prst="rect">
            <a:avLst/>
          </a:prstGeom>
          <a:noFill/>
        </p:spPr>
        <p:txBody>
          <a:bodyPr wrap="square" rtlCol="0">
            <a:spAutoFit/>
          </a:bodyPr>
          <a:lstStyle/>
          <a:p>
            <a:pPr algn="ctr"/>
            <a:r>
              <a:rPr lang="en-US" dirty="0">
                <a:solidFill>
                  <a:srgbClr val="A65F71"/>
                </a:solidFill>
              </a:rPr>
              <a:t>Connect-</a:t>
            </a:r>
            <a:r>
              <a:rPr lang="en-US" dirty="0" err="1">
                <a:solidFill>
                  <a:srgbClr val="A65F71"/>
                </a:solidFill>
              </a:rPr>
              <a:t>ivity</a:t>
            </a:r>
            <a:endParaRPr lang="en-US" dirty="0">
              <a:solidFill>
                <a:srgbClr val="A65F71"/>
              </a:solidFill>
            </a:endParaRPr>
          </a:p>
          <a:p>
            <a:pPr algn="ctr"/>
            <a:r>
              <a:rPr lang="en-US" dirty="0">
                <a:solidFill>
                  <a:srgbClr val="A65F71"/>
                </a:solidFill>
              </a:rPr>
              <a:t>10</a:t>
            </a:r>
          </a:p>
        </p:txBody>
      </p:sp>
      <p:sp>
        <p:nvSpPr>
          <p:cNvPr id="38" name="TextBox 37">
            <a:extLst>
              <a:ext uri="{FF2B5EF4-FFF2-40B4-BE49-F238E27FC236}">
                <a16:creationId xmlns:a16="http://schemas.microsoft.com/office/drawing/2014/main" id="{383B2DD7-D0C7-72BA-A359-4FC72FA51509}"/>
              </a:ext>
            </a:extLst>
          </p:cNvPr>
          <p:cNvSpPr txBox="1"/>
          <p:nvPr/>
        </p:nvSpPr>
        <p:spPr>
          <a:xfrm>
            <a:off x="8213556" y="2416452"/>
            <a:ext cx="1263316" cy="923330"/>
          </a:xfrm>
          <a:prstGeom prst="rect">
            <a:avLst/>
          </a:prstGeom>
          <a:noFill/>
        </p:spPr>
        <p:txBody>
          <a:bodyPr wrap="square" rtlCol="0">
            <a:spAutoFit/>
          </a:bodyPr>
          <a:lstStyle/>
          <a:p>
            <a:pPr algn="ctr"/>
            <a:r>
              <a:rPr lang="en-US" dirty="0">
                <a:solidFill>
                  <a:srgbClr val="A65F71"/>
                </a:solidFill>
              </a:rPr>
              <a:t>Human Scale</a:t>
            </a:r>
          </a:p>
          <a:p>
            <a:pPr algn="ctr"/>
            <a:r>
              <a:rPr lang="en-US" dirty="0">
                <a:solidFill>
                  <a:srgbClr val="A65F71"/>
                </a:solidFill>
              </a:rPr>
              <a:t>6</a:t>
            </a:r>
          </a:p>
        </p:txBody>
      </p:sp>
      <p:sp>
        <p:nvSpPr>
          <p:cNvPr id="39" name="TextBox 38">
            <a:extLst>
              <a:ext uri="{FF2B5EF4-FFF2-40B4-BE49-F238E27FC236}">
                <a16:creationId xmlns:a16="http://schemas.microsoft.com/office/drawing/2014/main" id="{49003432-9C8B-ECE7-6F84-951A3AB4BF96}"/>
              </a:ext>
            </a:extLst>
          </p:cNvPr>
          <p:cNvSpPr txBox="1"/>
          <p:nvPr/>
        </p:nvSpPr>
        <p:spPr>
          <a:xfrm>
            <a:off x="10020296" y="2277952"/>
            <a:ext cx="1263316" cy="1200329"/>
          </a:xfrm>
          <a:prstGeom prst="rect">
            <a:avLst/>
          </a:prstGeom>
          <a:noFill/>
        </p:spPr>
        <p:txBody>
          <a:bodyPr wrap="square" rtlCol="0">
            <a:spAutoFit/>
          </a:bodyPr>
          <a:lstStyle/>
          <a:p>
            <a:pPr algn="ctr"/>
            <a:r>
              <a:rPr lang="en-US" dirty="0">
                <a:solidFill>
                  <a:srgbClr val="A65F71"/>
                </a:solidFill>
              </a:rPr>
              <a:t>Positive aspects of Climate</a:t>
            </a:r>
          </a:p>
          <a:p>
            <a:pPr algn="ctr"/>
            <a:r>
              <a:rPr lang="en-US" dirty="0">
                <a:solidFill>
                  <a:srgbClr val="A65F71"/>
                </a:solidFill>
              </a:rPr>
              <a:t>8</a:t>
            </a:r>
          </a:p>
        </p:txBody>
      </p:sp>
      <p:sp>
        <p:nvSpPr>
          <p:cNvPr id="40" name="TextBox 39">
            <a:extLst>
              <a:ext uri="{FF2B5EF4-FFF2-40B4-BE49-F238E27FC236}">
                <a16:creationId xmlns:a16="http://schemas.microsoft.com/office/drawing/2014/main" id="{7BB35B7C-40E3-515B-FA5F-58C18BC5887E}"/>
              </a:ext>
            </a:extLst>
          </p:cNvPr>
          <p:cNvSpPr txBox="1"/>
          <p:nvPr/>
        </p:nvSpPr>
        <p:spPr>
          <a:xfrm>
            <a:off x="9911007" y="4387783"/>
            <a:ext cx="1481893" cy="1200329"/>
          </a:xfrm>
          <a:prstGeom prst="rect">
            <a:avLst/>
          </a:prstGeom>
          <a:noFill/>
        </p:spPr>
        <p:txBody>
          <a:bodyPr wrap="square" rtlCol="0">
            <a:spAutoFit/>
          </a:bodyPr>
          <a:lstStyle/>
          <a:p>
            <a:pPr algn="ctr"/>
            <a:r>
              <a:rPr lang="en-US" dirty="0">
                <a:solidFill>
                  <a:srgbClr val="A65F71"/>
                </a:solidFill>
              </a:rPr>
              <a:t>Positive sensory experiences</a:t>
            </a:r>
          </a:p>
          <a:p>
            <a:pPr algn="ctr"/>
            <a:r>
              <a:rPr lang="en-US" dirty="0">
                <a:solidFill>
                  <a:srgbClr val="A65F71"/>
                </a:solidFill>
              </a:rPr>
              <a:t>8</a:t>
            </a:r>
          </a:p>
        </p:txBody>
      </p:sp>
      <p:cxnSp>
        <p:nvCxnSpPr>
          <p:cNvPr id="42" name="Elbow Connector 41">
            <a:extLst>
              <a:ext uri="{FF2B5EF4-FFF2-40B4-BE49-F238E27FC236}">
                <a16:creationId xmlns:a16="http://schemas.microsoft.com/office/drawing/2014/main" id="{90D0A6EA-1517-54F9-F597-446EE70BFFBC}"/>
              </a:ext>
            </a:extLst>
          </p:cNvPr>
          <p:cNvCxnSpPr>
            <a:cxnSpLocks/>
          </p:cNvCxnSpPr>
          <p:nvPr/>
        </p:nvCxnSpPr>
        <p:spPr>
          <a:xfrm rot="16200000" flipH="1">
            <a:off x="1659661" y="2936404"/>
            <a:ext cx="3658996" cy="1900987"/>
          </a:xfrm>
          <a:prstGeom prst="bentConnector3">
            <a:avLst/>
          </a:prstGeom>
          <a:ln>
            <a:solidFill>
              <a:schemeClr val="bg2">
                <a:lumMod val="25000"/>
              </a:schemeClr>
            </a:solidFill>
          </a:ln>
        </p:spPr>
        <p:style>
          <a:lnRef idx="2">
            <a:schemeClr val="dk1"/>
          </a:lnRef>
          <a:fillRef idx="0">
            <a:schemeClr val="dk1"/>
          </a:fillRef>
          <a:effectRef idx="1">
            <a:schemeClr val="dk1"/>
          </a:effectRef>
          <a:fontRef idx="minor">
            <a:schemeClr val="tx1"/>
          </a:fontRef>
        </p:style>
      </p:cxnSp>
      <p:cxnSp>
        <p:nvCxnSpPr>
          <p:cNvPr id="45" name="Elbow Connector 44">
            <a:extLst>
              <a:ext uri="{FF2B5EF4-FFF2-40B4-BE49-F238E27FC236}">
                <a16:creationId xmlns:a16="http://schemas.microsoft.com/office/drawing/2014/main" id="{4E414028-D2D8-C0C5-FCFD-2DB0AAE1767B}"/>
              </a:ext>
            </a:extLst>
          </p:cNvPr>
          <p:cNvCxnSpPr>
            <a:cxnSpLocks/>
          </p:cNvCxnSpPr>
          <p:nvPr/>
        </p:nvCxnSpPr>
        <p:spPr>
          <a:xfrm rot="16200000" flipH="1">
            <a:off x="7076369" y="2839836"/>
            <a:ext cx="3658996" cy="1900987"/>
          </a:xfrm>
          <a:prstGeom prst="bentConnector3">
            <a:avLst/>
          </a:prstGeom>
          <a:ln>
            <a:solidFill>
              <a:schemeClr val="bg2">
                <a:lumMod val="25000"/>
              </a:schemeClr>
            </a:soli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8255313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BDC46-0F30-5904-0E9E-1BBB056E40B9}"/>
              </a:ext>
            </a:extLst>
          </p:cNvPr>
          <p:cNvSpPr>
            <a:spLocks noGrp="1"/>
          </p:cNvSpPr>
          <p:nvPr>
            <p:ph type="title"/>
          </p:nvPr>
        </p:nvSpPr>
        <p:spPr/>
        <p:txBody>
          <a:bodyPr/>
          <a:lstStyle/>
          <a:p>
            <a:r>
              <a:rPr lang="en-US" dirty="0"/>
              <a:t>Zooming in on Problem Areas</a:t>
            </a:r>
          </a:p>
        </p:txBody>
      </p:sp>
      <p:sp>
        <p:nvSpPr>
          <p:cNvPr id="4" name="Oval 3">
            <a:extLst>
              <a:ext uri="{FF2B5EF4-FFF2-40B4-BE49-F238E27FC236}">
                <a16:creationId xmlns:a16="http://schemas.microsoft.com/office/drawing/2014/main" id="{7E17BA71-5B16-4EC6-E9FA-BB490F5B95A8}"/>
              </a:ext>
            </a:extLst>
          </p:cNvPr>
          <p:cNvSpPr/>
          <p:nvPr/>
        </p:nvSpPr>
        <p:spPr>
          <a:xfrm>
            <a:off x="838200" y="2052886"/>
            <a:ext cx="2825414" cy="277929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5" name="Oval 4">
            <a:extLst>
              <a:ext uri="{FF2B5EF4-FFF2-40B4-BE49-F238E27FC236}">
                <a16:creationId xmlns:a16="http://schemas.microsoft.com/office/drawing/2014/main" id="{5A6984A7-D7F7-0D6C-490D-57442E536F88}"/>
              </a:ext>
            </a:extLst>
          </p:cNvPr>
          <p:cNvSpPr/>
          <p:nvPr/>
        </p:nvSpPr>
        <p:spPr>
          <a:xfrm>
            <a:off x="3857499" y="2052891"/>
            <a:ext cx="2925684" cy="2779286"/>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6" name="TextBox 5">
            <a:extLst>
              <a:ext uri="{FF2B5EF4-FFF2-40B4-BE49-F238E27FC236}">
                <a16:creationId xmlns:a16="http://schemas.microsoft.com/office/drawing/2014/main" id="{2450C845-B965-57C0-604E-1B1C4BBBBCA6}"/>
              </a:ext>
            </a:extLst>
          </p:cNvPr>
          <p:cNvSpPr txBox="1"/>
          <p:nvPr/>
        </p:nvSpPr>
        <p:spPr>
          <a:xfrm>
            <a:off x="946737" y="2584977"/>
            <a:ext cx="2608340" cy="1815882"/>
          </a:xfrm>
          <a:prstGeom prst="rect">
            <a:avLst/>
          </a:prstGeom>
          <a:noFill/>
        </p:spPr>
        <p:txBody>
          <a:bodyPr wrap="square" rtlCol="0">
            <a:spAutoFit/>
          </a:bodyPr>
          <a:lstStyle/>
          <a:p>
            <a:pPr algn="ctr"/>
            <a:r>
              <a:rPr lang="en-US" sz="1400" dirty="0">
                <a:solidFill>
                  <a:srgbClr val="A65F71"/>
                </a:solidFill>
              </a:rPr>
              <a:t>Traffic and Accidents</a:t>
            </a:r>
          </a:p>
          <a:p>
            <a:pPr algn="ctr"/>
            <a:r>
              <a:rPr lang="en-US" sz="1400" dirty="0">
                <a:solidFill>
                  <a:srgbClr val="A65F71"/>
                </a:solidFill>
              </a:rPr>
              <a:t>2</a:t>
            </a:r>
          </a:p>
          <a:p>
            <a:pPr algn="ctr"/>
            <a:r>
              <a:rPr lang="en-US" sz="1400" dirty="0">
                <a:solidFill>
                  <a:srgbClr val="A65F71"/>
                </a:solidFill>
              </a:rPr>
              <a:t>As mentioned in previous slides, East Washington is one of the most dangerous streets in Madison for pedestrians. Intersections are particularly problematic.</a:t>
            </a:r>
          </a:p>
        </p:txBody>
      </p:sp>
      <p:sp>
        <p:nvSpPr>
          <p:cNvPr id="7" name="TextBox 6">
            <a:extLst>
              <a:ext uri="{FF2B5EF4-FFF2-40B4-BE49-F238E27FC236}">
                <a16:creationId xmlns:a16="http://schemas.microsoft.com/office/drawing/2014/main" id="{9FF0BCB4-6F1F-621F-28D4-92C446659AA3}"/>
              </a:ext>
            </a:extLst>
          </p:cNvPr>
          <p:cNvSpPr txBox="1"/>
          <p:nvPr/>
        </p:nvSpPr>
        <p:spPr>
          <a:xfrm>
            <a:off x="3957767" y="2513334"/>
            <a:ext cx="2825416" cy="1815882"/>
          </a:xfrm>
          <a:prstGeom prst="rect">
            <a:avLst/>
          </a:prstGeom>
          <a:noFill/>
        </p:spPr>
        <p:txBody>
          <a:bodyPr wrap="square" rtlCol="0">
            <a:spAutoFit/>
          </a:bodyPr>
          <a:lstStyle/>
          <a:p>
            <a:pPr algn="ctr"/>
            <a:r>
              <a:rPr lang="en-US" sz="1400" dirty="0">
                <a:solidFill>
                  <a:srgbClr val="A65F71"/>
                </a:solidFill>
              </a:rPr>
              <a:t>Walk and Bike</a:t>
            </a:r>
          </a:p>
          <a:p>
            <a:pPr algn="ctr"/>
            <a:r>
              <a:rPr lang="en-US" sz="1400" dirty="0">
                <a:solidFill>
                  <a:srgbClr val="A65F71"/>
                </a:solidFill>
              </a:rPr>
              <a:t>4</a:t>
            </a:r>
          </a:p>
          <a:p>
            <a:pPr algn="ctr"/>
            <a:r>
              <a:rPr lang="en-US" sz="1400" dirty="0">
                <a:solidFill>
                  <a:srgbClr val="A65F71"/>
                </a:solidFill>
              </a:rPr>
              <a:t>In addition to the danger of intersections, the street itself is unpleasant to walk or bike on. Pedestrian sidewalks are narrow, and the bike lane is right next to three lanes of speeding cars.</a:t>
            </a:r>
          </a:p>
        </p:txBody>
      </p:sp>
      <p:sp>
        <p:nvSpPr>
          <p:cNvPr id="8" name="Oval 7">
            <a:extLst>
              <a:ext uri="{FF2B5EF4-FFF2-40B4-BE49-F238E27FC236}">
                <a16:creationId xmlns:a16="http://schemas.microsoft.com/office/drawing/2014/main" id="{57A6E0F0-5FDD-5A5D-DA5C-D90B162F3AE1}"/>
              </a:ext>
            </a:extLst>
          </p:cNvPr>
          <p:cNvSpPr/>
          <p:nvPr/>
        </p:nvSpPr>
        <p:spPr>
          <a:xfrm>
            <a:off x="720136" y="4933267"/>
            <a:ext cx="1263316" cy="1275347"/>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9" name="TextBox 8">
            <a:extLst>
              <a:ext uri="{FF2B5EF4-FFF2-40B4-BE49-F238E27FC236}">
                <a16:creationId xmlns:a16="http://schemas.microsoft.com/office/drawing/2014/main" id="{32E7DB43-43B4-3B91-425B-5229A6F1F5B2}"/>
              </a:ext>
            </a:extLst>
          </p:cNvPr>
          <p:cNvSpPr txBox="1"/>
          <p:nvPr/>
        </p:nvSpPr>
        <p:spPr>
          <a:xfrm>
            <a:off x="659226" y="5200051"/>
            <a:ext cx="1385136" cy="923330"/>
          </a:xfrm>
          <a:prstGeom prst="rect">
            <a:avLst/>
          </a:prstGeom>
          <a:noFill/>
        </p:spPr>
        <p:txBody>
          <a:bodyPr wrap="square" rtlCol="0">
            <a:spAutoFit/>
          </a:bodyPr>
          <a:lstStyle/>
          <a:p>
            <a:pPr algn="ctr"/>
            <a:r>
              <a:rPr lang="en-US" dirty="0">
                <a:solidFill>
                  <a:srgbClr val="A65F71"/>
                </a:solidFill>
              </a:rPr>
              <a:t>Perception of Safety</a:t>
            </a:r>
          </a:p>
          <a:p>
            <a:pPr algn="ctr"/>
            <a:r>
              <a:rPr lang="en-US" dirty="0">
                <a:solidFill>
                  <a:srgbClr val="A65F71"/>
                </a:solidFill>
              </a:rPr>
              <a:t>5</a:t>
            </a:r>
          </a:p>
        </p:txBody>
      </p:sp>
      <p:sp>
        <p:nvSpPr>
          <p:cNvPr id="10" name="Oval 9">
            <a:extLst>
              <a:ext uri="{FF2B5EF4-FFF2-40B4-BE49-F238E27FC236}">
                <a16:creationId xmlns:a16="http://schemas.microsoft.com/office/drawing/2014/main" id="{9CFB1D95-1266-B06A-A9EF-C38639CE4B58}"/>
              </a:ext>
            </a:extLst>
          </p:cNvPr>
          <p:cNvSpPr/>
          <p:nvPr/>
        </p:nvSpPr>
        <p:spPr>
          <a:xfrm>
            <a:off x="10090484" y="981016"/>
            <a:ext cx="1263316" cy="1275347"/>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11" name="TextBox 10">
            <a:extLst>
              <a:ext uri="{FF2B5EF4-FFF2-40B4-BE49-F238E27FC236}">
                <a16:creationId xmlns:a16="http://schemas.microsoft.com/office/drawing/2014/main" id="{439DA2E0-052C-3F51-381B-F9CE9F245B0C}"/>
              </a:ext>
            </a:extLst>
          </p:cNvPr>
          <p:cNvSpPr txBox="1"/>
          <p:nvPr/>
        </p:nvSpPr>
        <p:spPr>
          <a:xfrm>
            <a:off x="10098754" y="1240058"/>
            <a:ext cx="1263316" cy="923330"/>
          </a:xfrm>
          <a:prstGeom prst="rect">
            <a:avLst/>
          </a:prstGeom>
          <a:noFill/>
        </p:spPr>
        <p:txBody>
          <a:bodyPr wrap="square" rtlCol="0">
            <a:spAutoFit/>
          </a:bodyPr>
          <a:lstStyle/>
          <a:p>
            <a:pPr algn="ctr"/>
            <a:r>
              <a:rPr lang="en-US" dirty="0">
                <a:solidFill>
                  <a:srgbClr val="A65F71"/>
                </a:solidFill>
              </a:rPr>
              <a:t>Human Scale</a:t>
            </a:r>
          </a:p>
          <a:p>
            <a:pPr algn="ctr"/>
            <a:r>
              <a:rPr lang="en-US" dirty="0">
                <a:solidFill>
                  <a:srgbClr val="A65F71"/>
                </a:solidFill>
              </a:rPr>
              <a:t>6</a:t>
            </a:r>
          </a:p>
        </p:txBody>
      </p:sp>
      <p:sp>
        <p:nvSpPr>
          <p:cNvPr id="12" name="Oval 11">
            <a:extLst>
              <a:ext uri="{FF2B5EF4-FFF2-40B4-BE49-F238E27FC236}">
                <a16:creationId xmlns:a16="http://schemas.microsoft.com/office/drawing/2014/main" id="{A2C07796-9A31-A816-F400-A56E045FC77F}"/>
              </a:ext>
            </a:extLst>
          </p:cNvPr>
          <p:cNvSpPr/>
          <p:nvPr/>
        </p:nvSpPr>
        <p:spPr>
          <a:xfrm>
            <a:off x="10118812" y="2518906"/>
            <a:ext cx="1263316" cy="1275347"/>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65F71"/>
              </a:solidFill>
            </a:endParaRPr>
          </a:p>
        </p:txBody>
      </p:sp>
      <p:sp>
        <p:nvSpPr>
          <p:cNvPr id="13" name="TextBox 12">
            <a:extLst>
              <a:ext uri="{FF2B5EF4-FFF2-40B4-BE49-F238E27FC236}">
                <a16:creationId xmlns:a16="http://schemas.microsoft.com/office/drawing/2014/main" id="{C9C8A18F-6B02-D635-413B-7A21C2F30C6A}"/>
              </a:ext>
            </a:extLst>
          </p:cNvPr>
          <p:cNvSpPr txBox="1"/>
          <p:nvPr/>
        </p:nvSpPr>
        <p:spPr>
          <a:xfrm>
            <a:off x="10118812" y="2775662"/>
            <a:ext cx="1263316" cy="923330"/>
          </a:xfrm>
          <a:prstGeom prst="rect">
            <a:avLst/>
          </a:prstGeom>
          <a:noFill/>
        </p:spPr>
        <p:txBody>
          <a:bodyPr wrap="square" rtlCol="0">
            <a:spAutoFit/>
          </a:bodyPr>
          <a:lstStyle/>
          <a:p>
            <a:pPr algn="ctr"/>
            <a:r>
              <a:rPr lang="en-US" dirty="0">
                <a:solidFill>
                  <a:srgbClr val="A65F71"/>
                </a:solidFill>
              </a:rPr>
              <a:t>Things to see</a:t>
            </a:r>
          </a:p>
          <a:p>
            <a:pPr algn="ctr"/>
            <a:r>
              <a:rPr lang="en-US" dirty="0">
                <a:solidFill>
                  <a:srgbClr val="A65F71"/>
                </a:solidFill>
              </a:rPr>
              <a:t>5</a:t>
            </a:r>
          </a:p>
        </p:txBody>
      </p:sp>
      <p:sp>
        <p:nvSpPr>
          <p:cNvPr id="14" name="Rectangle 13">
            <a:extLst>
              <a:ext uri="{FF2B5EF4-FFF2-40B4-BE49-F238E27FC236}">
                <a16:creationId xmlns:a16="http://schemas.microsoft.com/office/drawing/2014/main" id="{B523685B-18EA-9175-747C-351A9D29502D}"/>
              </a:ext>
            </a:extLst>
          </p:cNvPr>
          <p:cNvSpPr/>
          <p:nvPr/>
        </p:nvSpPr>
        <p:spPr>
          <a:xfrm>
            <a:off x="659226" y="4869031"/>
            <a:ext cx="6246900" cy="1389479"/>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8A6559D-DF0D-9A76-F58E-F2892C0F27EB}"/>
              </a:ext>
            </a:extLst>
          </p:cNvPr>
          <p:cNvSpPr/>
          <p:nvPr/>
        </p:nvSpPr>
        <p:spPr>
          <a:xfrm>
            <a:off x="7924050" y="818147"/>
            <a:ext cx="3538287" cy="3212752"/>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671CFF62-34FA-9F77-1AD3-9F8C57AE4376}"/>
              </a:ext>
            </a:extLst>
          </p:cNvPr>
          <p:cNvSpPr txBox="1"/>
          <p:nvPr/>
        </p:nvSpPr>
        <p:spPr>
          <a:xfrm>
            <a:off x="2044362" y="4988188"/>
            <a:ext cx="4861764" cy="1169551"/>
          </a:xfrm>
          <a:prstGeom prst="rect">
            <a:avLst/>
          </a:prstGeom>
          <a:noFill/>
        </p:spPr>
        <p:txBody>
          <a:bodyPr wrap="square" rtlCol="0">
            <a:spAutoFit/>
          </a:bodyPr>
          <a:lstStyle/>
          <a:p>
            <a:r>
              <a:rPr lang="en-US" sz="1400" dirty="0">
                <a:solidFill>
                  <a:srgbClr val="A65F71"/>
                </a:solidFill>
              </a:rPr>
              <a:t>The wide, car-focused street design makes the street feel both more open and less observed. The lack of pedestrian ownership means fewer eyes on the street and concerns of safety (not just from cars) when, for example, walking alone to get a coffee.</a:t>
            </a:r>
          </a:p>
        </p:txBody>
      </p:sp>
      <p:sp>
        <p:nvSpPr>
          <p:cNvPr id="17" name="TextBox 16">
            <a:extLst>
              <a:ext uri="{FF2B5EF4-FFF2-40B4-BE49-F238E27FC236}">
                <a16:creationId xmlns:a16="http://schemas.microsoft.com/office/drawing/2014/main" id="{133500B5-64E0-C472-4C7B-9EE019820459}"/>
              </a:ext>
            </a:extLst>
          </p:cNvPr>
          <p:cNvSpPr txBox="1"/>
          <p:nvPr/>
        </p:nvSpPr>
        <p:spPr>
          <a:xfrm>
            <a:off x="7960649" y="900672"/>
            <a:ext cx="2121565" cy="3108543"/>
          </a:xfrm>
          <a:prstGeom prst="rect">
            <a:avLst/>
          </a:prstGeom>
          <a:noFill/>
        </p:spPr>
        <p:txBody>
          <a:bodyPr wrap="square" rtlCol="0">
            <a:spAutoFit/>
          </a:bodyPr>
          <a:lstStyle/>
          <a:p>
            <a:r>
              <a:rPr lang="en-US" sz="1400" dirty="0">
                <a:solidFill>
                  <a:srgbClr val="A65F71"/>
                </a:solidFill>
              </a:rPr>
              <a:t>Both these factors are strongly impacted by the car-centric design. While the buildings themselves are generally human scale, the six-lane highway overall gives the impression of a wide, inhospitable band of emptiness. In addition, the cars rushing past are hardly pleasant to look at.</a:t>
            </a:r>
          </a:p>
        </p:txBody>
      </p:sp>
      <p:pic>
        <p:nvPicPr>
          <p:cNvPr id="2050" name="Picture 2">
            <a:extLst>
              <a:ext uri="{FF2B5EF4-FFF2-40B4-BE49-F238E27FC236}">
                <a16:creationId xmlns:a16="http://schemas.microsoft.com/office/drawing/2014/main" id="{7217E9B0-81C0-FAC9-D3E0-34D5781CF4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6263" y="4287655"/>
            <a:ext cx="3962400" cy="1695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8701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8F774-AC32-6F08-4987-B72598F44111}"/>
              </a:ext>
            </a:extLst>
          </p:cNvPr>
          <p:cNvSpPr>
            <a:spLocks noGrp="1"/>
          </p:cNvSpPr>
          <p:nvPr>
            <p:ph type="title"/>
          </p:nvPr>
        </p:nvSpPr>
        <p:spPr/>
        <p:txBody>
          <a:bodyPr>
            <a:normAutofit fontScale="90000"/>
          </a:bodyPr>
          <a:lstStyle/>
          <a:p>
            <a:r>
              <a:rPr lang="en-US" dirty="0"/>
              <a:t>Current Initiatives: Vision Zero, BRT and Zoning</a:t>
            </a:r>
          </a:p>
        </p:txBody>
      </p:sp>
      <p:sp>
        <p:nvSpPr>
          <p:cNvPr id="3" name="Content Placeholder 2">
            <a:extLst>
              <a:ext uri="{FF2B5EF4-FFF2-40B4-BE49-F238E27FC236}">
                <a16:creationId xmlns:a16="http://schemas.microsoft.com/office/drawing/2014/main" id="{D2FCF441-8533-E009-64E7-9EBB2EFFB41D}"/>
              </a:ext>
            </a:extLst>
          </p:cNvPr>
          <p:cNvSpPr>
            <a:spLocks noGrp="1"/>
          </p:cNvSpPr>
          <p:nvPr>
            <p:ph idx="1"/>
          </p:nvPr>
        </p:nvSpPr>
        <p:spPr>
          <a:xfrm>
            <a:off x="838201" y="1923803"/>
            <a:ext cx="8757062" cy="4206874"/>
          </a:xfrm>
        </p:spPr>
        <p:txBody>
          <a:bodyPr>
            <a:normAutofit fontScale="77500" lnSpcReduction="20000"/>
          </a:bodyPr>
          <a:lstStyle/>
          <a:p>
            <a:r>
              <a:rPr lang="en-US" dirty="0"/>
              <a:t>Vision Zero: Madison is one of many cities adopting a goal of zero traffic accidents by 2035. It has already completed some initiatives for this stretch of East Washington (Department of Transportation, 2022): </a:t>
            </a:r>
          </a:p>
          <a:p>
            <a:pPr lvl="1"/>
            <a:r>
              <a:rPr lang="en-US" dirty="0"/>
              <a:t>Speed limit reduced to 30mph (50kph)</a:t>
            </a:r>
          </a:p>
          <a:p>
            <a:pPr lvl="1"/>
            <a:r>
              <a:rPr lang="en-US" dirty="0"/>
              <a:t>Traffic signals retimed to promote speed reduction</a:t>
            </a:r>
          </a:p>
          <a:p>
            <a:pPr lvl="1"/>
            <a:r>
              <a:rPr lang="en-US" dirty="0">
                <a:solidFill>
                  <a:srgbClr val="A65F71"/>
                </a:solidFill>
              </a:rPr>
              <a:t>Crosswalks changed to “continental” crosswalks (see image)</a:t>
            </a:r>
          </a:p>
          <a:p>
            <a:pPr lvl="1"/>
            <a:r>
              <a:rPr lang="en-US" dirty="0"/>
              <a:t>In addition, the Vision Zero plan includes a goal of adding traffic calming measures to problem streets like East Wash.</a:t>
            </a:r>
          </a:p>
          <a:p>
            <a:r>
              <a:rPr lang="en-US" dirty="0"/>
              <a:t>BRT: Madison is finally getting a Bus Rapid Transit system as part of a controversial public transit overhaul. This involves new BRT stops and dedicated lanes along East Wash (</a:t>
            </a:r>
            <a:r>
              <a:rPr lang="en-US" dirty="0" err="1"/>
              <a:t>Mosiman</a:t>
            </a:r>
            <a:r>
              <a:rPr lang="en-US" dirty="0"/>
              <a:t>, 2022; Robinson, 2022). The stops are being installed currently. If Vision Zero and BRT had been planned concurrently, this would have been an ideal time to add traffic calming measures, while construction is already occurring.</a:t>
            </a:r>
          </a:p>
          <a:p>
            <a:r>
              <a:rPr lang="en-US" dirty="0"/>
              <a:t>Zoning: Changes are being made to remove minimum parking requirements for residential homes near major transit areas, allowing homes to be built with the expectation of primarily using public transit rather than cars. In addition, new zoning regulations will allow for multi-family housing in previously single-family areas. This will increase residential pedestrian traffic in this and other stretches of East Washington (Robinson, 2022).</a:t>
            </a:r>
          </a:p>
          <a:p>
            <a:endParaRPr lang="en-US" dirty="0"/>
          </a:p>
          <a:p>
            <a:pPr lvl="1"/>
            <a:endParaRPr lang="en-US" dirty="0"/>
          </a:p>
        </p:txBody>
      </p:sp>
      <p:pic>
        <p:nvPicPr>
          <p:cNvPr id="5" name="Picture 4" descr="A group of people crossing a street&#10;&#10;Description automatically generated with medium confidence">
            <a:extLst>
              <a:ext uri="{FF2B5EF4-FFF2-40B4-BE49-F238E27FC236}">
                <a16:creationId xmlns:a16="http://schemas.microsoft.com/office/drawing/2014/main" id="{F84CF46F-E7B1-2C8F-96C2-B7B7468A91FE}"/>
              </a:ext>
            </a:extLst>
          </p:cNvPr>
          <p:cNvPicPr>
            <a:picLocks noChangeAspect="1"/>
          </p:cNvPicPr>
          <p:nvPr/>
        </p:nvPicPr>
        <p:blipFill>
          <a:blip r:embed="rId2"/>
          <a:stretch>
            <a:fillRect/>
          </a:stretch>
        </p:blipFill>
        <p:spPr>
          <a:xfrm>
            <a:off x="9595263" y="2268186"/>
            <a:ext cx="1979783" cy="1482817"/>
          </a:xfrm>
          <a:prstGeom prst="rect">
            <a:avLst/>
          </a:prstGeom>
        </p:spPr>
      </p:pic>
    </p:spTree>
    <p:extLst>
      <p:ext uri="{BB962C8B-B14F-4D97-AF65-F5344CB8AC3E}">
        <p14:creationId xmlns:p14="http://schemas.microsoft.com/office/powerpoint/2010/main" val="12578189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FA54C-F233-5953-BA46-D718F6F5D311}"/>
              </a:ext>
            </a:extLst>
          </p:cNvPr>
          <p:cNvSpPr>
            <a:spLocks noGrp="1"/>
          </p:cNvSpPr>
          <p:nvPr>
            <p:ph type="title"/>
          </p:nvPr>
        </p:nvSpPr>
        <p:spPr/>
        <p:txBody>
          <a:bodyPr/>
          <a:lstStyle/>
          <a:p>
            <a:r>
              <a:rPr lang="en-US" dirty="0"/>
              <a:t>Strategies</a:t>
            </a:r>
          </a:p>
        </p:txBody>
      </p:sp>
      <p:sp>
        <p:nvSpPr>
          <p:cNvPr id="3" name="Text Placeholder 2">
            <a:extLst>
              <a:ext uri="{FF2B5EF4-FFF2-40B4-BE49-F238E27FC236}">
                <a16:creationId xmlns:a16="http://schemas.microsoft.com/office/drawing/2014/main" id="{7522D03F-867D-42E3-7BF7-F3DE6201D6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96064892"/>
      </p:ext>
    </p:extLst>
  </p:cSld>
  <p:clrMapOvr>
    <a:masterClrMapping/>
  </p:clrMapOvr>
</p:sld>
</file>

<file path=ppt/theme/theme1.xml><?xml version="1.0" encoding="utf-8"?>
<a:theme xmlns:a="http://schemas.openxmlformats.org/drawingml/2006/main" name="ArchVTI">
  <a:themeElements>
    <a:clrScheme name="AnalogousFromRegularSeed_2SEEDS">
      <a:dk1>
        <a:srgbClr val="000000"/>
      </a:dk1>
      <a:lt1>
        <a:srgbClr val="FFFFFF"/>
      </a:lt1>
      <a:dk2>
        <a:srgbClr val="3D2229"/>
      </a:dk2>
      <a:lt2>
        <a:srgbClr val="E2E5E8"/>
      </a:lt2>
      <a:accent1>
        <a:srgbClr val="D56A17"/>
      </a:accent1>
      <a:accent2>
        <a:srgbClr val="E72D29"/>
      </a:accent2>
      <a:accent3>
        <a:srgbClr val="B8A221"/>
      </a:accent3>
      <a:accent4>
        <a:srgbClr val="14B4A3"/>
      </a:accent4>
      <a:accent5>
        <a:srgbClr val="29ADE7"/>
      </a:accent5>
      <a:accent6>
        <a:srgbClr val="174CD5"/>
      </a:accent6>
      <a:hlink>
        <a:srgbClr val="3F87BF"/>
      </a:hlink>
      <a:folHlink>
        <a:srgbClr val="7F7F7F"/>
      </a:folHlink>
    </a:clrScheme>
    <a:fontScheme name="Custom 16">
      <a:majorFont>
        <a:latin typeface="Footlight MT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VTI" id="{23FE938F-4DF0-4C94-8546-C2AC6D26660D}" vid="{62E62DA1-385F-4EE3-8841-58A87FAE20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{86E93EE1-AF9D-6D46-A76B-7F3DA22EA725}tf16401378</Template>
  <TotalTime>6314</TotalTime>
  <Words>3956</Words>
  <Application>Microsoft Macintosh PowerPoint</Application>
  <PresentationFormat>Widescreen</PresentationFormat>
  <Paragraphs>190</Paragraphs>
  <Slides>29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Avenir Next LT Pro</vt:lpstr>
      <vt:lpstr>Calibri</vt:lpstr>
      <vt:lpstr>Footlight MT Light</vt:lpstr>
      <vt:lpstr>ArchVTI</vt:lpstr>
      <vt:lpstr>E Washington Ave Redesign</vt:lpstr>
      <vt:lpstr>Site Analysis</vt:lpstr>
      <vt:lpstr>PowerPoint Presentation</vt:lpstr>
      <vt:lpstr>East Washington Ave/HWY 151</vt:lpstr>
      <vt:lpstr>A Highway in the City</vt:lpstr>
      <vt:lpstr>12 Quality Criteria</vt:lpstr>
      <vt:lpstr>Zooming in on Problem Areas</vt:lpstr>
      <vt:lpstr>Current Initiatives: Vision Zero, BRT and Zoning</vt:lpstr>
      <vt:lpstr>Strategies</vt:lpstr>
      <vt:lpstr>Pedestrianization</vt:lpstr>
      <vt:lpstr>Pedestrianization and Businesses</vt:lpstr>
      <vt:lpstr>PowerPoint Presentation</vt:lpstr>
      <vt:lpstr>How to Pedestrianize</vt:lpstr>
      <vt:lpstr>PowerPoint Presentation</vt:lpstr>
      <vt:lpstr>Case Study: Dronning Louises Bridge</vt:lpstr>
      <vt:lpstr>Human Scale</vt:lpstr>
      <vt:lpstr>PowerPoint Presentation</vt:lpstr>
      <vt:lpstr>Human Scale and Pedestrianization: Synergy</vt:lpstr>
      <vt:lpstr>Design Strategies and Perception of Safety</vt:lpstr>
      <vt:lpstr>Case Study: Stroget</vt:lpstr>
      <vt:lpstr>Climate Adaptation: Retention Road</vt:lpstr>
      <vt:lpstr>Pilot Project and Process</vt:lpstr>
      <vt:lpstr>Pilot Project</vt:lpstr>
      <vt:lpstr>Pilot Project Cross-Section</vt:lpstr>
      <vt:lpstr>Baldwin-East Washington Intersection</vt:lpstr>
      <vt:lpstr>For Reference:</vt:lpstr>
      <vt:lpstr>Collecting Pilot Project Data</vt:lpstr>
      <vt:lpstr>Process</vt:lpstr>
      <vt:lpstr>Sources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 Washington Ave Redesign</dc:title>
  <dc:creator>Zoey Yandell</dc:creator>
  <cp:lastModifiedBy>zeyandell@icloud.com</cp:lastModifiedBy>
  <cp:revision>4</cp:revision>
  <dcterms:created xsi:type="dcterms:W3CDTF">2022-12-06T11:15:25Z</dcterms:created>
  <dcterms:modified xsi:type="dcterms:W3CDTF">2022-12-11T13:46:46Z</dcterms:modified>
</cp:coreProperties>
</file>

<file path=docProps/thumbnail.jpeg>
</file>